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D78"/>
    <a:srgbClr val="1A1852"/>
    <a:srgbClr val="F6CDBE"/>
    <a:srgbClr val="EE0000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36" y="365125"/>
            <a:ext cx="10070646" cy="105954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036" y="1825625"/>
            <a:ext cx="10070646" cy="4351338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600" y="319772"/>
            <a:ext cx="10070646" cy="1059543"/>
          </a:xfrm>
        </p:spPr>
        <p:txBody>
          <a:bodyPr/>
          <a:lstStyle/>
          <a:p>
            <a:r>
              <a:rPr lang="ru-RU" dirty="0"/>
              <a:t>СВЕТСКИ ДАН СРЦА </a:t>
            </a:r>
            <a:r>
              <a:rPr lang="ru-RU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036" y="1825625"/>
            <a:ext cx="5671209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6CDBE"/>
                </a:solidFill>
              </a:rPr>
              <a:t>Циљ</a:t>
            </a:r>
            <a:r>
              <a:rPr lang="ru-RU" dirty="0">
                <a:solidFill>
                  <a:srgbClr val="F6CDBE"/>
                </a:solidFill>
              </a:rPr>
              <a:t>: </a:t>
            </a:r>
            <a:r>
              <a:rPr lang="ru-RU" dirty="0" smtClean="0"/>
              <a:t>Охрабрити </a:t>
            </a:r>
            <a:r>
              <a:rPr lang="ru-RU" dirty="0"/>
              <a:t>што већи број појединаца да доносе праве одлуке у погледу здравих навика које могу спречити и одложити појаву болести срца и крвних </a:t>
            </a:r>
            <a:r>
              <a:rPr lang="ru-RU" dirty="0" smtClean="0"/>
              <a:t>судова </a:t>
            </a:r>
            <a:endParaRPr lang="ru-RU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45" y="1379315"/>
            <a:ext cx="4663457" cy="3243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98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Глобалне поруке </a:t>
            </a:r>
            <a:br>
              <a:rPr lang="sr-Cyrl-RS" dirty="0" smtClean="0"/>
            </a:br>
            <a:r>
              <a:rPr lang="sr-Cyrl-RS" dirty="0" smtClean="0"/>
              <a:t>Светске федерације за срце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008" y="1610591"/>
            <a:ext cx="7711985" cy="45351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F6CDBE"/>
                </a:solidFill>
              </a:rPr>
              <a:t>Будимо </a:t>
            </a:r>
            <a:r>
              <a:rPr lang="ru-RU" dirty="0" smtClean="0">
                <a:solidFill>
                  <a:srgbClr val="F6CDBE"/>
                </a:solidFill>
              </a:rPr>
              <a:t>хумани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r-Cyrl-RS" sz="1900" dirty="0" smtClean="0"/>
              <a:t>Помозимо </a:t>
            </a:r>
            <a:r>
              <a:rPr lang="sr-Cyrl-RS" sz="1900" dirty="0"/>
              <a:t>да се побољша приступ лечењу и подршци за оболеле од </a:t>
            </a:r>
            <a:r>
              <a:rPr lang="sr-Cyrl-RS" sz="1900" dirty="0" smtClean="0"/>
              <a:t>КВБ</a:t>
            </a:r>
            <a:endParaRPr lang="ru-RU" sz="1900" dirty="0"/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F6CDBE"/>
                </a:solidFill>
              </a:rPr>
              <a:t>Срцем </a:t>
            </a:r>
            <a:r>
              <a:rPr lang="ru-RU" dirty="0">
                <a:solidFill>
                  <a:srgbClr val="F6CDBE"/>
                </a:solidFill>
              </a:rPr>
              <a:t>за здраву планету </a:t>
            </a:r>
            <a:endParaRPr lang="ru-RU" dirty="0" smtClean="0">
              <a:solidFill>
                <a:srgbClr val="F6CDBE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sr-Cyrl-RS" sz="1900" dirty="0" smtClean="0"/>
              <a:t>Ш</a:t>
            </a:r>
            <a:r>
              <a:rPr lang="sr-Cyrl-RS" sz="1900" dirty="0" smtClean="0"/>
              <a:t>етња или вожња бицикла, уместо коришћења аутомобила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F6CDBE"/>
                </a:solidFill>
              </a:rPr>
              <a:t>Да </a:t>
            </a:r>
            <a:r>
              <a:rPr lang="ru-RU" dirty="0">
                <a:solidFill>
                  <a:srgbClr val="F6CDBE"/>
                </a:solidFill>
              </a:rPr>
              <a:t>свако од нас оствари свој пун потенцијал, без стреса</a:t>
            </a:r>
          </a:p>
          <a:p>
            <a:pPr marL="0" indent="0">
              <a:buNone/>
            </a:pPr>
            <a:r>
              <a:rPr lang="sr-Cyrl-RS" sz="1900" dirty="0" smtClean="0"/>
              <a:t>Смањимо психолошки </a:t>
            </a:r>
            <a:r>
              <a:rPr lang="sr-Cyrl-RS" sz="1900" dirty="0"/>
              <a:t>стрес </a:t>
            </a:r>
            <a:r>
              <a:rPr lang="sr-Cyrl-RS" sz="1900" dirty="0" smtClean="0"/>
              <a:t>јер он може </a:t>
            </a:r>
            <a:r>
              <a:rPr lang="sr-Cyrl-RS" sz="1900" dirty="0"/>
              <a:t>дуплирати ризик од добијања </a:t>
            </a:r>
            <a:r>
              <a:rPr lang="sr-Cyrl-RS" sz="1900" dirty="0" smtClean="0"/>
              <a:t>срчаног</a:t>
            </a:r>
            <a:r>
              <a:rPr lang="en-US" sz="1900" dirty="0" smtClean="0"/>
              <a:t> </a:t>
            </a:r>
            <a:r>
              <a:rPr lang="sr-Cyrl-RS" sz="1900" dirty="0" smtClean="0"/>
              <a:t>удара</a:t>
            </a:r>
            <a:r>
              <a:rPr lang="en-US" sz="1900" dirty="0" smtClean="0"/>
              <a:t> </a:t>
            </a:r>
            <a:r>
              <a:rPr lang="sr-Cyrl-RS" sz="1900" dirty="0" smtClean="0"/>
              <a:t>- физичке </a:t>
            </a:r>
            <a:r>
              <a:rPr lang="sr-Cyrl-RS" sz="1900" dirty="0"/>
              <a:t>вежбе, медитација, опуштање, довољно квалитетног </a:t>
            </a:r>
            <a:r>
              <a:rPr lang="sr-Cyrl-RS" sz="1900" dirty="0" smtClean="0"/>
              <a:t>сна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183" y="583047"/>
            <a:ext cx="1582413" cy="227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931" y="1872443"/>
            <a:ext cx="1670698" cy="241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498" y="4283725"/>
            <a:ext cx="1715943" cy="241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0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7000">
        <p14:reveal/>
      </p:transition>
    </mc:Choice>
    <mc:Fallback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Болести срца и крвних судова – у бројевима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</a:t>
            </a:r>
            <a:r>
              <a:rPr lang="en-GB" dirty="0" err="1" smtClean="0"/>
              <a:t>ко</a:t>
            </a:r>
            <a:r>
              <a:rPr lang="en-GB" dirty="0" smtClean="0"/>
              <a:t> </a:t>
            </a:r>
            <a:r>
              <a:rPr lang="en-GB" dirty="0"/>
              <a:t>17,9 </a:t>
            </a:r>
            <a:r>
              <a:rPr lang="en-GB" dirty="0" err="1"/>
              <a:t>милиона</a:t>
            </a:r>
            <a:r>
              <a:rPr lang="en-GB" dirty="0"/>
              <a:t> </a:t>
            </a:r>
            <a:r>
              <a:rPr lang="en-GB" dirty="0" err="1"/>
              <a:t>људи</a:t>
            </a:r>
            <a:r>
              <a:rPr lang="en-GB" dirty="0"/>
              <a:t> </a:t>
            </a:r>
            <a:r>
              <a:rPr lang="en-GB" dirty="0" err="1"/>
              <a:t>је</a:t>
            </a:r>
            <a:r>
              <a:rPr lang="en-GB" dirty="0"/>
              <a:t> у 2019.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глобалном</a:t>
            </a:r>
            <a:r>
              <a:rPr lang="en-GB" dirty="0"/>
              <a:t> </a:t>
            </a:r>
            <a:r>
              <a:rPr lang="en-GB" dirty="0" err="1"/>
              <a:t>плану</a:t>
            </a:r>
            <a:r>
              <a:rPr lang="en-GB" dirty="0"/>
              <a:t> </a:t>
            </a:r>
            <a:r>
              <a:rPr lang="en-GB" dirty="0" err="1"/>
              <a:t>умрло</a:t>
            </a:r>
            <a:r>
              <a:rPr lang="en-GB" dirty="0"/>
              <a:t> </a:t>
            </a:r>
            <a:r>
              <a:rPr lang="en-GB" dirty="0" err="1"/>
              <a:t>од</a:t>
            </a:r>
            <a:r>
              <a:rPr lang="en-GB" dirty="0"/>
              <a:t> </a:t>
            </a:r>
            <a:r>
              <a:rPr lang="en-GB" dirty="0" err="1"/>
              <a:t>ових</a:t>
            </a:r>
            <a:r>
              <a:rPr lang="en-GB" dirty="0"/>
              <a:t> </a:t>
            </a:r>
            <a:r>
              <a:rPr lang="en-GB" dirty="0" err="1"/>
              <a:t>стања</a:t>
            </a:r>
            <a:r>
              <a:rPr lang="en-GB" dirty="0"/>
              <a:t>, </a:t>
            </a:r>
            <a:r>
              <a:rPr lang="en-GB" dirty="0" err="1"/>
              <a:t>што</a:t>
            </a:r>
            <a:r>
              <a:rPr lang="en-GB" dirty="0"/>
              <a:t> </a:t>
            </a:r>
            <a:r>
              <a:rPr lang="en-GB" dirty="0" err="1"/>
              <a:t>представља</a:t>
            </a:r>
            <a:r>
              <a:rPr lang="en-GB" dirty="0"/>
              <a:t> </a:t>
            </a:r>
            <a:r>
              <a:rPr lang="en-GB" dirty="0" err="1"/>
              <a:t>око</a:t>
            </a:r>
            <a:r>
              <a:rPr lang="en-GB" dirty="0"/>
              <a:t> 32% </a:t>
            </a:r>
            <a:r>
              <a:rPr lang="en-GB" dirty="0" err="1"/>
              <a:t>свих</a:t>
            </a:r>
            <a:r>
              <a:rPr lang="en-GB" dirty="0"/>
              <a:t> </a:t>
            </a:r>
            <a:r>
              <a:rPr lang="en-GB" dirty="0" err="1"/>
              <a:t>смртних</a:t>
            </a:r>
            <a:r>
              <a:rPr lang="en-GB" dirty="0"/>
              <a:t> </a:t>
            </a:r>
            <a:r>
              <a:rPr lang="en-GB" dirty="0" err="1" smtClean="0"/>
              <a:t>исхода</a:t>
            </a:r>
            <a:endParaRPr lang="sr-Cyrl-RS" dirty="0"/>
          </a:p>
          <a:p>
            <a:endParaRPr lang="sr-Cyrl-RS" dirty="0"/>
          </a:p>
          <a:p>
            <a:r>
              <a:rPr lang="sr-Cyrl-RS" dirty="0" smtClean="0"/>
              <a:t>О</a:t>
            </a:r>
            <a:r>
              <a:rPr lang="en-GB" dirty="0" err="1" smtClean="0"/>
              <a:t>ко</a:t>
            </a:r>
            <a:r>
              <a:rPr lang="en-GB" dirty="0" smtClean="0"/>
              <a:t> </a:t>
            </a:r>
            <a:r>
              <a:rPr lang="en-GB" dirty="0"/>
              <a:t>¾ </a:t>
            </a:r>
            <a:r>
              <a:rPr lang="en-GB" dirty="0" err="1"/>
              <a:t>смрти</a:t>
            </a:r>
            <a:r>
              <a:rPr lang="en-GB" dirty="0"/>
              <a:t> </a:t>
            </a:r>
            <a:r>
              <a:rPr lang="en-GB" dirty="0" err="1"/>
              <a:t>од</a:t>
            </a:r>
            <a:r>
              <a:rPr lang="en-GB" dirty="0"/>
              <a:t> </a:t>
            </a:r>
            <a:r>
              <a:rPr lang="en-GB" dirty="0" err="1"/>
              <a:t>болести</a:t>
            </a:r>
            <a:r>
              <a:rPr lang="en-GB" dirty="0"/>
              <a:t> </a:t>
            </a:r>
            <a:r>
              <a:rPr lang="en-GB" dirty="0" err="1"/>
              <a:t>срца</a:t>
            </a:r>
            <a:r>
              <a:rPr lang="en-GB" dirty="0"/>
              <a:t> и </a:t>
            </a:r>
            <a:r>
              <a:rPr lang="en-GB" dirty="0" err="1"/>
              <a:t>крвних</a:t>
            </a:r>
            <a:r>
              <a:rPr lang="en-GB" dirty="0"/>
              <a:t> </a:t>
            </a:r>
            <a:r>
              <a:rPr lang="en-GB" dirty="0" err="1"/>
              <a:t>судова</a:t>
            </a:r>
            <a:r>
              <a:rPr lang="en-GB" dirty="0"/>
              <a:t> </a:t>
            </a:r>
            <a:r>
              <a:rPr lang="en-GB" dirty="0" err="1"/>
              <a:t>забележено</a:t>
            </a:r>
            <a:r>
              <a:rPr lang="en-GB" dirty="0"/>
              <a:t> </a:t>
            </a:r>
            <a:r>
              <a:rPr lang="sr-Cyrl-RS" dirty="0" smtClean="0"/>
              <a:t>је </a:t>
            </a:r>
            <a:r>
              <a:rPr lang="en-GB" dirty="0" smtClean="0"/>
              <a:t>у </a:t>
            </a:r>
            <a:r>
              <a:rPr lang="en-GB" dirty="0" err="1"/>
              <a:t>земљама</a:t>
            </a:r>
            <a:r>
              <a:rPr lang="en-GB" dirty="0"/>
              <a:t> </a:t>
            </a:r>
            <a:r>
              <a:rPr lang="en-GB" dirty="0" err="1"/>
              <a:t>са</a:t>
            </a:r>
            <a:r>
              <a:rPr lang="en-GB" dirty="0"/>
              <a:t> </a:t>
            </a:r>
            <a:r>
              <a:rPr lang="en-GB" dirty="0" err="1"/>
              <a:t>ниским</a:t>
            </a:r>
            <a:r>
              <a:rPr lang="en-GB" dirty="0"/>
              <a:t> и </a:t>
            </a:r>
            <a:r>
              <a:rPr lang="en-GB" dirty="0" err="1"/>
              <a:t>средњим</a:t>
            </a:r>
            <a:r>
              <a:rPr lang="en-GB" dirty="0"/>
              <a:t> </a:t>
            </a:r>
            <a:r>
              <a:rPr lang="en-GB" dirty="0" err="1" smtClean="0"/>
              <a:t>приходима</a:t>
            </a:r>
            <a:endParaRPr lang="sr-Cyrl-RS" dirty="0" smtClean="0"/>
          </a:p>
          <a:p>
            <a:endParaRPr lang="sr-Cyrl-RS" dirty="0"/>
          </a:p>
          <a:p>
            <a:r>
              <a:rPr lang="sr-Cyrl-RS" dirty="0" err="1"/>
              <a:t>П</a:t>
            </a:r>
            <a:r>
              <a:rPr lang="en-GB" dirty="0" err="1" smtClean="0"/>
              <a:t>одаци</a:t>
            </a:r>
            <a:r>
              <a:rPr lang="en-GB" dirty="0" smtClean="0"/>
              <a:t> </a:t>
            </a:r>
            <a:r>
              <a:rPr lang="en-GB" dirty="0" err="1"/>
              <a:t>из</a:t>
            </a:r>
            <a:r>
              <a:rPr lang="en-GB" dirty="0"/>
              <a:t> 2023. </a:t>
            </a:r>
            <a:r>
              <a:rPr lang="en-GB" dirty="0" err="1"/>
              <a:t>године</a:t>
            </a:r>
            <a:r>
              <a:rPr lang="en-GB" dirty="0"/>
              <a:t> </a:t>
            </a:r>
            <a:r>
              <a:rPr lang="en-GB" dirty="0" err="1"/>
              <a:t>говоре</a:t>
            </a:r>
            <a:r>
              <a:rPr lang="en-GB" dirty="0"/>
              <a:t> </a:t>
            </a:r>
            <a:r>
              <a:rPr lang="en-GB" dirty="0" err="1"/>
              <a:t>да</a:t>
            </a:r>
            <a:r>
              <a:rPr lang="en-GB" dirty="0"/>
              <a:t> </a:t>
            </a:r>
            <a:r>
              <a:rPr lang="en-GB" dirty="0" err="1"/>
              <a:t>је</a:t>
            </a:r>
            <a:r>
              <a:rPr lang="en-GB" dirty="0"/>
              <a:t> у </a:t>
            </a:r>
            <a:r>
              <a:rPr lang="en-GB" dirty="0" err="1"/>
              <a:t>нашој</a:t>
            </a:r>
            <a:r>
              <a:rPr lang="en-GB" dirty="0"/>
              <a:t> </a:t>
            </a:r>
            <a:r>
              <a:rPr lang="en-GB" dirty="0" err="1"/>
              <a:t>земљи</a:t>
            </a:r>
            <a:r>
              <a:rPr lang="en-GB" dirty="0"/>
              <a:t>, </a:t>
            </a:r>
            <a:r>
              <a:rPr lang="en-GB" dirty="0" err="1"/>
              <a:t>број</a:t>
            </a:r>
            <a:r>
              <a:rPr lang="en-GB" dirty="0"/>
              <a:t> </a:t>
            </a:r>
            <a:r>
              <a:rPr lang="en-GB" dirty="0" err="1"/>
              <a:t>умрлих</a:t>
            </a:r>
            <a:r>
              <a:rPr lang="en-GB" dirty="0"/>
              <a:t> </a:t>
            </a:r>
            <a:r>
              <a:rPr lang="en-GB" dirty="0" err="1"/>
              <a:t>од</a:t>
            </a:r>
            <a:r>
              <a:rPr lang="en-GB" dirty="0"/>
              <a:t> </a:t>
            </a:r>
            <a:r>
              <a:rPr lang="en-GB" dirty="0" err="1"/>
              <a:t>болести</a:t>
            </a:r>
            <a:r>
              <a:rPr lang="en-GB" dirty="0"/>
              <a:t> </a:t>
            </a:r>
            <a:r>
              <a:rPr lang="en-GB" dirty="0" err="1"/>
              <a:t>система</a:t>
            </a:r>
            <a:r>
              <a:rPr lang="en-GB" dirty="0"/>
              <a:t> </a:t>
            </a:r>
            <a:r>
              <a:rPr lang="en-GB" dirty="0" err="1"/>
              <a:t>крвотока</a:t>
            </a:r>
            <a:r>
              <a:rPr lang="en-GB" dirty="0"/>
              <a:t> </a:t>
            </a:r>
            <a:r>
              <a:rPr lang="en-GB" dirty="0" err="1" smtClean="0"/>
              <a:t>износио</a:t>
            </a:r>
            <a:r>
              <a:rPr lang="en-GB" dirty="0" smtClean="0"/>
              <a:t> </a:t>
            </a:r>
            <a:r>
              <a:rPr lang="en-GB" dirty="0"/>
              <a:t>48277 (22422 </a:t>
            </a:r>
            <a:r>
              <a:rPr lang="en-GB" dirty="0" err="1"/>
              <a:t>мушкараца</a:t>
            </a:r>
            <a:r>
              <a:rPr lang="en-GB" dirty="0"/>
              <a:t> и 25855 </a:t>
            </a:r>
            <a:r>
              <a:rPr lang="en-GB" dirty="0" err="1"/>
              <a:t>жена</a:t>
            </a:r>
            <a:r>
              <a:rPr lang="en-GB" dirty="0"/>
              <a:t>), </a:t>
            </a:r>
            <a:r>
              <a:rPr lang="en-GB" dirty="0" err="1"/>
              <a:t>што</a:t>
            </a:r>
            <a:r>
              <a:rPr lang="en-GB" dirty="0"/>
              <a:t> </a:t>
            </a:r>
            <a:r>
              <a:rPr lang="en-GB" dirty="0" err="1"/>
              <a:t>је</a:t>
            </a:r>
            <a:r>
              <a:rPr lang="en-GB" dirty="0"/>
              <a:t> </a:t>
            </a:r>
            <a:r>
              <a:rPr lang="en-GB" dirty="0" err="1"/>
              <a:t>чинило</a:t>
            </a:r>
            <a:r>
              <a:rPr lang="en-GB" dirty="0"/>
              <a:t> </a:t>
            </a:r>
            <a:r>
              <a:rPr lang="en-GB" dirty="0" err="1"/>
              <a:t>око</a:t>
            </a:r>
            <a:r>
              <a:rPr lang="en-GB" dirty="0"/>
              <a:t> 49,7% </a:t>
            </a:r>
            <a:r>
              <a:rPr lang="en-GB" dirty="0" err="1"/>
              <a:t>свих</a:t>
            </a:r>
            <a:r>
              <a:rPr lang="en-GB" dirty="0"/>
              <a:t> </a:t>
            </a:r>
            <a:r>
              <a:rPr lang="en-GB" dirty="0" err="1"/>
              <a:t>смртних</a:t>
            </a:r>
            <a:r>
              <a:rPr lang="en-GB" dirty="0"/>
              <a:t> </a:t>
            </a:r>
            <a:r>
              <a:rPr lang="en-GB" dirty="0" err="1"/>
              <a:t>исхода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60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Фактори ризика за болести срца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34" y="2445888"/>
            <a:ext cx="3584759" cy="37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92036" y="1825625"/>
            <a:ext cx="100706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EE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EE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EE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EE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EE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F6CDBE"/>
                </a:solidFill>
              </a:rPr>
              <a:t>У</a:t>
            </a:r>
            <a:r>
              <a:rPr lang="ru-RU" dirty="0" smtClean="0">
                <a:solidFill>
                  <a:srgbClr val="F6CDBE"/>
                </a:solidFill>
              </a:rPr>
              <a:t>потреба дувана и изложеност дуванском диму</a:t>
            </a:r>
          </a:p>
          <a:p>
            <a:r>
              <a:rPr lang="ru-RU" dirty="0" smtClean="0">
                <a:solidFill>
                  <a:srgbClr val="F6CDBE"/>
                </a:solidFill>
              </a:rPr>
              <a:t>Н</a:t>
            </a:r>
            <a:r>
              <a:rPr lang="sr-Cyrl-RS" dirty="0" smtClean="0">
                <a:solidFill>
                  <a:srgbClr val="F6CDBE"/>
                </a:solidFill>
              </a:rPr>
              <a:t>еправилна </a:t>
            </a:r>
            <a:r>
              <a:rPr lang="ru-RU" dirty="0" smtClean="0">
                <a:solidFill>
                  <a:srgbClr val="F6CDBE"/>
                </a:solidFill>
              </a:rPr>
              <a:t>исхрана</a:t>
            </a:r>
          </a:p>
          <a:p>
            <a:r>
              <a:rPr lang="ru-RU" dirty="0">
                <a:solidFill>
                  <a:srgbClr val="F6CDBE"/>
                </a:solidFill>
              </a:rPr>
              <a:t>Ф</a:t>
            </a:r>
            <a:r>
              <a:rPr lang="ru-RU" dirty="0" smtClean="0">
                <a:solidFill>
                  <a:srgbClr val="F6CDBE"/>
                </a:solidFill>
              </a:rPr>
              <a:t>изичка неактивност</a:t>
            </a:r>
          </a:p>
          <a:p>
            <a:r>
              <a:rPr lang="ru-RU" dirty="0" smtClean="0">
                <a:solidFill>
                  <a:srgbClr val="F6CDBE"/>
                </a:solidFill>
              </a:rPr>
              <a:t>Гојазност</a:t>
            </a:r>
          </a:p>
          <a:p>
            <a:r>
              <a:rPr lang="ru-RU" dirty="0" smtClean="0">
                <a:solidFill>
                  <a:srgbClr val="F6CDBE"/>
                </a:solidFill>
              </a:rPr>
              <a:t>Повишен крвни притисак</a:t>
            </a:r>
          </a:p>
          <a:p>
            <a:r>
              <a:rPr lang="ru-RU" dirty="0" smtClean="0">
                <a:solidFill>
                  <a:srgbClr val="F6CDBE"/>
                </a:solidFill>
              </a:rPr>
              <a:t>Повишен холестерол у крви</a:t>
            </a:r>
          </a:p>
          <a:p>
            <a:r>
              <a:rPr lang="ru-RU" dirty="0" smtClean="0">
                <a:solidFill>
                  <a:srgbClr val="F6CDBE"/>
                </a:solidFill>
              </a:rPr>
              <a:t>Дијабетес</a:t>
            </a:r>
          </a:p>
          <a:p>
            <a:r>
              <a:rPr lang="ru-RU" dirty="0" smtClean="0">
                <a:solidFill>
                  <a:srgbClr val="F6CDBE"/>
                </a:solidFill>
              </a:rPr>
              <a:t>Загађење ваздуха</a:t>
            </a:r>
          </a:p>
          <a:p>
            <a:r>
              <a:rPr lang="ru-RU" dirty="0" smtClean="0">
                <a:solidFill>
                  <a:srgbClr val="F6CDBE"/>
                </a:solidFill>
              </a:rPr>
              <a:t>Конзумирање алкохола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5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7000">
        <p14:reveal/>
      </p:transition>
    </mc:Choice>
    <mc:Fallback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Контролом </a:t>
            </a:r>
            <a:r>
              <a:rPr lang="ru-RU" dirty="0"/>
              <a:t>фактора ризика може се избећи најмање 80% превремених смрти од болести срца и крвних судова!</a:t>
            </a:r>
            <a:br>
              <a:rPr lang="ru-RU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0929" y="1784061"/>
            <a:ext cx="10070646" cy="4351338"/>
          </a:xfrm>
        </p:spPr>
        <p:txBody>
          <a:bodyPr/>
          <a:lstStyle/>
          <a:p>
            <a:r>
              <a:rPr lang="ru-RU" dirty="0"/>
              <a:t>Спречите младе да почну да користе дуван</a:t>
            </a:r>
          </a:p>
          <a:p>
            <a:r>
              <a:rPr lang="ru-RU" dirty="0" smtClean="0"/>
              <a:t>Промовишите престанак </a:t>
            </a:r>
            <a:r>
              <a:rPr lang="ru-RU" dirty="0"/>
              <a:t>пушења међу одраслима и младима</a:t>
            </a:r>
          </a:p>
          <a:p>
            <a:r>
              <a:rPr lang="ru-RU" dirty="0"/>
              <a:t>Смањите изложеност људи пасивном </a:t>
            </a:r>
            <a:r>
              <a:rPr lang="ru-RU" dirty="0" smtClean="0"/>
              <a:t>пушењу</a:t>
            </a:r>
          </a:p>
          <a:p>
            <a:r>
              <a:rPr lang="ru-RU" dirty="0" smtClean="0"/>
              <a:t>Прилагодите исхрану нивоу и врсти активности и старосној доби</a:t>
            </a:r>
          </a:p>
          <a:p>
            <a:r>
              <a:rPr lang="ru-RU" dirty="0" smtClean="0"/>
              <a:t>Уносите више свежег воћа и поврћа, мање соли, шећера и масти</a:t>
            </a:r>
          </a:p>
          <a:p>
            <a:r>
              <a:rPr lang="ru-RU" dirty="0"/>
              <a:t>Охрабрите децу да пију воду уместо заслађених </a:t>
            </a:r>
            <a:r>
              <a:rPr lang="ru-RU" dirty="0" smtClean="0"/>
              <a:t>напитака  </a:t>
            </a:r>
          </a:p>
          <a:p>
            <a:r>
              <a:rPr lang="sr-Cyrl-CS" dirty="0" smtClean="0"/>
              <a:t>Учините физичку активност свакодневном рутином </a:t>
            </a:r>
          </a:p>
          <a:p>
            <a:r>
              <a:rPr lang="sr-Cyrl-CS" dirty="0" smtClean="0"/>
              <a:t>Заговарајте више места на којима људи могу бити активни         (стазе за пешачење, вожњу бицикла...)</a:t>
            </a:r>
          </a:p>
          <a:p>
            <a:pPr marL="0" indent="0">
              <a:buNone/>
            </a:pPr>
            <a:endParaRPr lang="sr-Cyrl-CS" dirty="0" smtClean="0"/>
          </a:p>
          <a:p>
            <a:endParaRPr lang="ru-RU" dirty="0" smtClean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28" y="1454007"/>
            <a:ext cx="1465695" cy="191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305" y="4168117"/>
            <a:ext cx="2100118" cy="1394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8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0">
        <p14:reveal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Сваки дан за здраво срце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863" y="2012661"/>
            <a:ext cx="10070646" cy="435133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ru-RU" sz="3200" dirty="0" smtClean="0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3200" dirty="0" smtClean="0"/>
              <a:t>Светски </a:t>
            </a:r>
            <a:r>
              <a:rPr lang="ru-RU" sz="3200" dirty="0"/>
              <a:t>дан срца је прилика да сви </a:t>
            </a:r>
            <a:r>
              <a:rPr lang="ru-RU" sz="3200" dirty="0" smtClean="0"/>
              <a:t>застанемо </a:t>
            </a:r>
            <a:r>
              <a:rPr lang="ru-RU" sz="3200" dirty="0"/>
              <a:t>и </a:t>
            </a:r>
            <a:r>
              <a:rPr lang="ru-RU" sz="3200" dirty="0" smtClean="0"/>
              <a:t>размислимо </a:t>
            </a:r>
            <a:r>
              <a:rPr lang="ru-RU" sz="3200" dirty="0"/>
              <a:t>како најбоље да </a:t>
            </a:r>
            <a:r>
              <a:rPr lang="ru-RU" sz="3200" dirty="0" smtClean="0"/>
              <a:t>допринесемо </a:t>
            </a:r>
            <a:r>
              <a:rPr lang="ru-RU" sz="3200" dirty="0"/>
              <a:t>бољем </a:t>
            </a:r>
            <a:r>
              <a:rPr lang="ru-RU" sz="3200" dirty="0" smtClean="0"/>
              <a:t>здрављу, како свог, тако и сваког срца </a:t>
            </a:r>
            <a:r>
              <a:rPr lang="ru-RU" sz="3200" dirty="0"/>
              <a:t>које куца. 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33" y="495812"/>
            <a:ext cx="646112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05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312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СВЕТСКИ ДАН СРЦА  </vt:lpstr>
      <vt:lpstr>Глобалне поруке  Светске федерације за срце</vt:lpstr>
      <vt:lpstr>Болести срца и крвних судова – у бројевима</vt:lpstr>
      <vt:lpstr>Фактори ризика за болести срца</vt:lpstr>
      <vt:lpstr> Контролом фактора ризика може се избећи најмање 80% превремених смрти од болести срца и крвних судова! </vt:lpstr>
      <vt:lpstr>Сваки дан за здраво срце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Nemanja Stefanovic</cp:lastModifiedBy>
  <cp:revision>25</cp:revision>
  <dcterms:created xsi:type="dcterms:W3CDTF">2022-01-21T07:17:49Z</dcterms:created>
  <dcterms:modified xsi:type="dcterms:W3CDTF">2024-09-17T07:29:54Z</dcterms:modified>
</cp:coreProperties>
</file>