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3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26F00"/>
    <a:srgbClr val="CC9900"/>
    <a:srgbClr val="CC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A8EF4-981E-4018-B6D1-A32243381D6D}" v="31" dt="2026-01-28T14:14:4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1BC0E737-C0A9-49B9-8B7C-DB6564DEA49B}"/>
    <pc:docChg chg="modSld modMainMaster modShowInfo">
      <pc:chgData name="Andjelka Grujicic" userId="e7365894-d774-428a-a23d-47ce6bfa3f7d" providerId="ADAL" clId="{1BC0E737-C0A9-49B9-8B7C-DB6564DEA49B}" dt="2026-01-28T14:19:45.874" v="82" actId="20577"/>
      <pc:docMkLst>
        <pc:docMk/>
      </pc:docMkLst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3218072633" sldId="256"/>
        </pc:sldMkLst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618299678" sldId="257"/>
        </pc:sldMkLst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2998297713" sldId="258"/>
        </pc:sldMkLst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2171125698" sldId="259"/>
        </pc:sldMkLst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3267685863" sldId="260"/>
        </pc:sldMkLst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2401323970" sldId="261"/>
        </pc:sldMkLst>
      </pc:sldChg>
      <pc:sldChg chg="modSp mod modTransition">
        <pc:chgData name="Andjelka Grujicic" userId="e7365894-d774-428a-a23d-47ce6bfa3f7d" providerId="ADAL" clId="{1BC0E737-C0A9-49B9-8B7C-DB6564DEA49B}" dt="2026-01-28T14:19:45.874" v="82" actId="20577"/>
        <pc:sldMkLst>
          <pc:docMk/>
          <pc:sldMk cId="1147417791" sldId="262"/>
        </pc:sldMkLst>
        <pc:spChg chg="mod">
          <ac:chgData name="Andjelka Grujicic" userId="e7365894-d774-428a-a23d-47ce6bfa3f7d" providerId="ADAL" clId="{1BC0E737-C0A9-49B9-8B7C-DB6564DEA49B}" dt="2026-01-28T14:19:45.874" v="82" actId="20577"/>
          <ac:spMkLst>
            <pc:docMk/>
            <pc:sldMk cId="1147417791" sldId="262"/>
            <ac:spMk id="3" creationId="{53DA21FB-361D-9E44-197D-414C0885AD9D}"/>
          </ac:spMkLst>
        </pc:spChg>
      </pc:sldChg>
      <pc:sldChg chg="modTransition">
        <pc:chgData name="Andjelka Grujicic" userId="e7365894-d774-428a-a23d-47ce6bfa3f7d" providerId="ADAL" clId="{1BC0E737-C0A9-49B9-8B7C-DB6564DEA49B}" dt="2026-01-28T14:14:45.073" v="31"/>
        <pc:sldMkLst>
          <pc:docMk/>
          <pc:sldMk cId="3895611914" sldId="263"/>
        </pc:sldMkLst>
      </pc:sldChg>
      <pc:sldMasterChg chg="modTransition modSldLayout">
        <pc:chgData name="Andjelka Grujicic" userId="e7365894-d774-428a-a23d-47ce6bfa3f7d" providerId="ADAL" clId="{1BC0E737-C0A9-49B9-8B7C-DB6564DEA49B}" dt="2026-01-28T14:14:45.073" v="31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1BC0E737-C0A9-49B9-8B7C-DB6564DEA49B}" dt="2026-01-28T14:14:45.073" v="31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tut.org.rs/download/publikacije/PublikacijaIstrazivanjeUpotrebaDuvana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tut.org.rs/download/publikacije/PublikacijaIstrazivanjeUpotrebaDuvan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tut.org.rs/download/aktuelno/Duvan%20ESPAD%20202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tut.org.rs/download/publikacije/PublikacijaIstrazivanjeUpotrebaDuvan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1F03-0970-048E-C643-7F47A3FA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Мали подсетник...</a:t>
            </a:r>
            <a:endParaRPr lang="sr-Latn-R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B1601C-FC44-78A8-96F3-8358F382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963"/>
            <a:ext cx="9793077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УПОТРЕБА ДУВАНА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највећи појединачни фактор ризика за настанак кардиоваскуларних, респираторних обољења и преко 20 типова малигних болести</a:t>
            </a:r>
          </a:p>
          <a:p>
            <a:endParaRPr lang="en-GB" dirty="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3A76FF8D-2211-80FB-D37E-EE200731E212}"/>
              </a:ext>
            </a:extLst>
          </p:cNvPr>
          <p:cNvSpPr/>
          <p:nvPr/>
        </p:nvSpPr>
        <p:spPr>
          <a:xfrm>
            <a:off x="606845" y="3668618"/>
            <a:ext cx="9462571" cy="2281476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НИКОТИН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је супстанца која изазива снажну </a:t>
            </a: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зависност!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Више од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7000</a:t>
            </a: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 хемијских супстанци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Преко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250</a:t>
            </a: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 једињења опасних по здравље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Око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70</a:t>
            </a:r>
            <a:r>
              <a:rPr lang="ru-RU" sz="2800" b="1" dirty="0">
                <a:solidFill>
                  <a:prstClr val="white"/>
                </a:solidFill>
                <a:latin typeface="Calibri" pitchFamily="34" charset="0"/>
              </a:rPr>
              <a:t> канцерогених материја </a:t>
            </a:r>
          </a:p>
        </p:txBody>
      </p:sp>
    </p:spTree>
    <p:extLst>
      <p:ext uri="{BB962C8B-B14F-4D97-AF65-F5344CB8AC3E}">
        <p14:creationId xmlns:p14="http://schemas.microsoft.com/office/powerpoint/2010/main" val="217112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dirty="0"/>
              <a:t>Пуши (се) цела планета...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7A626-44FE-F28D-1749-49E14F6E7BEF}"/>
              </a:ext>
            </a:extLst>
          </p:cNvPr>
          <p:cNvSpPr txBox="1"/>
          <p:nvPr/>
        </p:nvSpPr>
        <p:spPr>
          <a:xfrm>
            <a:off x="396607" y="3817259"/>
            <a:ext cx="8416888" cy="2305312"/>
          </a:xfrm>
          <a:prstGeom prst="round2Diag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>
                <a:solidFill>
                  <a:srgbClr val="FF0000"/>
                </a:solidFill>
                <a:latin typeface="Calibri"/>
              </a:rPr>
              <a:t>ПРЕКО </a:t>
            </a:r>
            <a:r>
              <a:rPr lang="sr-Latn-RS" sz="2600" b="1" dirty="0">
                <a:solidFill>
                  <a:srgbClr val="FF0000"/>
                </a:solidFill>
                <a:latin typeface="Calibri"/>
              </a:rPr>
              <a:t>7</a:t>
            </a:r>
            <a:r>
              <a:rPr kumimoji="0" lang="ru-RU" sz="2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МИЛИОНА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људи годишње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превремено умре од последица пушења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</a:t>
            </a:r>
            <a:r>
              <a:rPr kumimoji="0" lang="sr-Latn-RS" sz="2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2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МИЛИОНА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умре од последица изложености дуванском диму</a:t>
            </a:r>
            <a:r>
              <a:rPr kumimoji="0" lang="ru-RU" sz="2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8F63F-C9C8-A545-CEC9-3FFB0A83B2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607" y="1836642"/>
            <a:ext cx="11589745" cy="1347319"/>
          </a:xfrm>
          <a:prstGeom prst="round2Diag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 милијарди</a:t>
            </a: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пушача на свету = сваки </a:t>
            </a: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ЧЕТВРТИ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становник планете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</a:t>
            </a:r>
            <a:r>
              <a:rPr kumimoji="0" lang="ru-RU" sz="26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пушача живи у земљама са ниским и средњим приходима!</a:t>
            </a:r>
          </a:p>
        </p:txBody>
      </p:sp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8208-F1A5-972C-A8A3-DE840273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Србија под дуванском чизмом  </a:t>
            </a:r>
            <a:endParaRPr lang="sr-Latn-R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7BD8-A76B-0639-F202-D65B9A71AC44}"/>
              </a:ext>
            </a:extLst>
          </p:cNvPr>
          <p:cNvSpPr txBox="1"/>
          <p:nvPr/>
        </p:nvSpPr>
        <p:spPr>
          <a:xfrm>
            <a:off x="757409" y="6311900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dirty="0">
                <a:hlinkClick r:id="rId2"/>
              </a:rPr>
              <a:t>https://www.batut.org.rs/download/publikacije/PublikacijaIstrazivanjeUpotrebaDuvana.pdf</a:t>
            </a:r>
            <a:r>
              <a:rPr lang="sr-Cyrl-RS" sz="1200" dirty="0"/>
              <a:t> </a:t>
            </a:r>
            <a:endParaRPr lang="sr-Latn-R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CB9C7-5356-3200-5E4C-10D7289F2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2537" y="1663410"/>
            <a:ext cx="9782978" cy="3531179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37,9%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пушача међу особама старости од 18 до 64 годин</a:t>
            </a:r>
            <a:r>
              <a:rPr lang="ru-RU" sz="2400" b="1" dirty="0">
                <a:solidFill>
                  <a:prstClr val="white"/>
                </a:solidFill>
                <a:latin typeface="Calibri"/>
              </a:rPr>
              <a:t>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Calibri"/>
              </a:rPr>
              <a:t>34,1%</a:t>
            </a:r>
            <a:r>
              <a:rPr lang="ru-RU" sz="2400" b="1" dirty="0">
                <a:solidFill>
                  <a:prstClr val="white"/>
                </a:solidFill>
                <a:latin typeface="Calibri"/>
              </a:rPr>
              <a:t> свакодневних пушача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40,6%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свакодневних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пушача </a:t>
            </a:r>
            <a:r>
              <a:rPr lang="ru-RU" sz="2400" b="1" dirty="0">
                <a:solidFill>
                  <a:prstClr val="white"/>
                </a:solidFill>
                <a:latin typeface="Calibri"/>
              </a:rPr>
              <a:t>је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старости од 35 до 44 године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Calibri"/>
              </a:rPr>
              <a:t>18,7%</a:t>
            </a:r>
            <a:r>
              <a:rPr lang="ru-RU" sz="2400" b="1" dirty="0">
                <a:solidFill>
                  <a:prstClr val="white"/>
                </a:solidFill>
                <a:latin typeface="Calibri"/>
              </a:rPr>
              <a:t> попуши најмање једну паклицу дневно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18,4%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пробало електронске цигарете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Calibri"/>
              </a:rPr>
              <a:t>10,1 %</a:t>
            </a:r>
            <a:r>
              <a:rPr lang="ru-RU" sz="2400" b="1" dirty="0">
                <a:solidFill>
                  <a:prstClr val="white"/>
                </a:solidFill>
                <a:latin typeface="Calibri"/>
              </a:rPr>
              <a:t> пробало загреване дуванске производе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97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504D-7B2E-3C24-F846-6852EFCE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331" y="365125"/>
            <a:ext cx="9705497" cy="1325563"/>
          </a:xfrm>
        </p:spPr>
        <p:txBody>
          <a:bodyPr>
            <a:normAutofit/>
          </a:bodyPr>
          <a:lstStyle/>
          <a:p>
            <a:r>
              <a:rPr lang="sr-Cyrl-RS" sz="4400" dirty="0"/>
              <a:t>Колико смо изложени дуванском диму?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9B57-F0E1-CFD2-62CF-C0A67FC30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587" y="1616564"/>
            <a:ext cx="9143082" cy="3032814"/>
          </a:xfrm>
          <a:prstGeom prst="round2DiagRect">
            <a:avLst/>
          </a:prstGeo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85,5% </a:t>
            </a:r>
            <a:r>
              <a:rPr lang="ru-RU" b="1" dirty="0"/>
              <a:t>грађана Србије старости 18–64 године било је изложено дуванском диму на неком од места за излазак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43,7%</a:t>
            </a:r>
            <a:r>
              <a:rPr lang="ru-RU" b="1" dirty="0"/>
              <a:t> запослених изложено на послу упркос забрани пушења у затвореним јавним и радним просторима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57%</a:t>
            </a:r>
            <a:r>
              <a:rPr lang="ru-RU" b="1" dirty="0"/>
              <a:t> изложеност у сопственом дому</a:t>
            </a:r>
            <a:endParaRPr lang="sr-Latn-R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4701A-0C7C-983D-8D6D-8B3BCDB7D05F}"/>
              </a:ext>
            </a:extLst>
          </p:cNvPr>
          <p:cNvSpPr txBox="1"/>
          <p:nvPr/>
        </p:nvSpPr>
        <p:spPr>
          <a:xfrm>
            <a:off x="757409" y="6311900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dirty="0">
                <a:hlinkClick r:id="rId2"/>
              </a:rPr>
              <a:t>https://www.batut.org.rs/download/publikacije/PublikacijaIstrazivanjeUpotrebaDuvana.pdf</a:t>
            </a:r>
            <a:r>
              <a:rPr lang="sr-Cyrl-RS" sz="1200" dirty="0"/>
              <a:t> </a:t>
            </a:r>
            <a:endParaRPr lang="sr-Latn-R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B5215-4BC8-591C-6A83-D32BC7B92842}"/>
              </a:ext>
            </a:extLst>
          </p:cNvPr>
          <p:cNvSpPr txBox="1"/>
          <p:nvPr/>
        </p:nvSpPr>
        <p:spPr>
          <a:xfrm>
            <a:off x="1109587" y="4884731"/>
            <a:ext cx="8112849" cy="1191816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r-Cyrl-RS" sz="3200" b="1" u="sng" dirty="0">
                <a:solidFill>
                  <a:srgbClr val="FF0000"/>
                </a:solidFill>
              </a:rPr>
              <a:t>НЕ ПОСТОЈИ</a:t>
            </a:r>
            <a:r>
              <a:rPr lang="sr-Cyrl-RS" sz="3200" b="1" u="sng" dirty="0">
                <a:solidFill>
                  <a:schemeClr val="bg1"/>
                </a:solidFill>
              </a:rPr>
              <a:t> </a:t>
            </a:r>
          </a:p>
          <a:p>
            <a:r>
              <a:rPr lang="sr-Cyrl-RS" sz="3200" b="1" dirty="0">
                <a:solidFill>
                  <a:schemeClr val="bg1"/>
                </a:solidFill>
              </a:rPr>
              <a:t>безбедан ниво изложености дувану!!!</a:t>
            </a:r>
            <a:endParaRPr lang="sr-Latn-R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1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2323-B212-1DC9-BA63-C471547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331" y="365125"/>
            <a:ext cx="9782615" cy="1325563"/>
          </a:xfrm>
        </p:spPr>
        <p:txBody>
          <a:bodyPr>
            <a:normAutofit/>
          </a:bodyPr>
          <a:lstStyle/>
          <a:p>
            <a:r>
              <a:rPr lang="sr-Cyrl-RS" sz="4400" dirty="0"/>
              <a:t>Неки нови клинци – неки нови изазови</a:t>
            </a:r>
            <a:endParaRPr lang="sr-Latn-R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FFB0B9-D898-D9A4-59FF-FEBAAA42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2772" cy="2283667"/>
          </a:xfrm>
          <a:prstGeom prst="round2Diag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Традиционалне цигарете: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35,5%</a:t>
            </a:r>
            <a:r>
              <a:rPr lang="ru-RU" sz="2400" b="1" dirty="0"/>
              <a:t> пробало током живота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27,0%</a:t>
            </a:r>
            <a:r>
              <a:rPr lang="ru-RU" sz="2400" b="1" dirty="0"/>
              <a:t> пуши редовно</a:t>
            </a:r>
          </a:p>
          <a:p>
            <a:pPr marL="0" indent="0">
              <a:buNone/>
            </a:pPr>
            <a:r>
              <a:rPr lang="ru-RU" sz="2400" b="1" dirty="0"/>
              <a:t>Више </a:t>
            </a:r>
            <a:r>
              <a:rPr lang="ru-RU" sz="2400" b="1" dirty="0">
                <a:solidFill>
                  <a:srgbClr val="FF0000"/>
                </a:solidFill>
              </a:rPr>
              <a:t>девојчице</a:t>
            </a:r>
            <a:r>
              <a:rPr lang="ru-RU" sz="2400" b="1" dirty="0"/>
              <a:t> него дечаци!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0AC9E-96B3-6703-10CB-B084947190C5}"/>
              </a:ext>
            </a:extLst>
          </p:cNvPr>
          <p:cNvSpPr txBox="1"/>
          <p:nvPr/>
        </p:nvSpPr>
        <p:spPr>
          <a:xfrm>
            <a:off x="838200" y="6354375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dirty="0">
                <a:hlinkClick r:id="rId2"/>
              </a:rPr>
              <a:t>https://www.batut.org.rs/download/aktuelno/Duvan%20ESPAD%202025.pdf</a:t>
            </a:r>
            <a:r>
              <a:rPr lang="sr-Cyrl-RS" sz="1200" dirty="0"/>
              <a:t> </a:t>
            </a:r>
            <a:endParaRPr lang="sr-Latn-RS" sz="1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9A9A7-2011-129A-391F-B533A36F69CC}"/>
              </a:ext>
            </a:extLst>
          </p:cNvPr>
          <p:cNvSpPr txBox="1">
            <a:spLocks/>
          </p:cNvSpPr>
          <p:nvPr/>
        </p:nvSpPr>
        <p:spPr>
          <a:xfrm>
            <a:off x="6202497" y="1825625"/>
            <a:ext cx="5398265" cy="2283667"/>
          </a:xfrm>
          <a:prstGeom prst="round2DiagRect">
            <a:avLst/>
          </a:prstGeom>
          <a:solidFill>
            <a:srgbClr val="FF993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/>
              <a:t>Електронске цигарете: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53,5%</a:t>
            </a:r>
            <a:r>
              <a:rPr lang="ru-RU" sz="2400" b="1" dirty="0"/>
              <a:t> пробало током живота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34,4%</a:t>
            </a:r>
            <a:r>
              <a:rPr lang="ru-RU" sz="2400" b="1" dirty="0"/>
              <a:t> користи редовно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/>
              <a:t>Више </a:t>
            </a:r>
            <a:r>
              <a:rPr lang="ru-RU" sz="2400" b="1" dirty="0">
                <a:solidFill>
                  <a:srgbClr val="FF0000"/>
                </a:solidFill>
              </a:rPr>
              <a:t>девојчице</a:t>
            </a:r>
            <a:r>
              <a:rPr lang="ru-RU" sz="2400" b="1" dirty="0"/>
              <a:t> него дечаци!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7A2C3C7-8C96-5533-38A6-37F2293C708B}"/>
              </a:ext>
            </a:extLst>
          </p:cNvPr>
          <p:cNvSpPr/>
          <p:nvPr/>
        </p:nvSpPr>
        <p:spPr>
          <a:xfrm>
            <a:off x="838200" y="4227303"/>
            <a:ext cx="5022772" cy="2009061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Никотинске врећице: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8,8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%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пробало током живота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4,5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%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користи редовно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Више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дечаци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него девојчице!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0109D-E444-2A15-8E9B-9584F51936C9}"/>
              </a:ext>
            </a:extLst>
          </p:cNvPr>
          <p:cNvSpPr txBox="1"/>
          <p:nvPr/>
        </p:nvSpPr>
        <p:spPr>
          <a:xfrm>
            <a:off x="6162101" y="4581304"/>
            <a:ext cx="3744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00" b="1" u="sng" dirty="0">
                <a:solidFill>
                  <a:schemeClr val="bg1"/>
                </a:solidFill>
              </a:rPr>
              <a:t>Пре 13. године:</a:t>
            </a:r>
          </a:p>
          <a:p>
            <a:r>
              <a:rPr lang="sr-Cyrl-RS" sz="3200" b="1" dirty="0">
                <a:solidFill>
                  <a:srgbClr val="FF0000"/>
                </a:solidFill>
              </a:rPr>
              <a:t>11,7%</a:t>
            </a:r>
            <a:r>
              <a:rPr lang="sr-Cyrl-RS" sz="2800" b="1" dirty="0">
                <a:solidFill>
                  <a:schemeClr val="bg1"/>
                </a:solidFill>
              </a:rPr>
              <a:t> </a:t>
            </a:r>
            <a:r>
              <a:rPr lang="sr-Cyrl-RS" sz="2400" b="1" dirty="0">
                <a:solidFill>
                  <a:schemeClr val="bg1"/>
                </a:solidFill>
              </a:rPr>
              <a:t>пробало цигарете</a:t>
            </a:r>
          </a:p>
          <a:p>
            <a:r>
              <a:rPr lang="sr-Cyrl-RS" sz="3200" b="1" dirty="0">
                <a:solidFill>
                  <a:srgbClr val="FF0000"/>
                </a:solidFill>
              </a:rPr>
              <a:t>9,1%</a:t>
            </a:r>
            <a:r>
              <a:rPr lang="sr-Cyrl-RS" sz="2800" b="1" dirty="0">
                <a:solidFill>
                  <a:schemeClr val="bg1"/>
                </a:solidFill>
              </a:rPr>
              <a:t> </a:t>
            </a:r>
            <a:r>
              <a:rPr lang="sr-Cyrl-RS" sz="2400" b="1" dirty="0">
                <a:solidFill>
                  <a:schemeClr val="bg1"/>
                </a:solidFill>
              </a:rPr>
              <a:t>пробало е-цигарете</a:t>
            </a:r>
            <a:endParaRPr lang="sr-Latn-R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2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950A-7E2A-924A-F885-05A77082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Колико је тешко престати с пушењем?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21FB-361D-9E44-197D-414C0885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80365" cy="3109932"/>
          </a:xfrm>
          <a:prstGeom prst="round2DiagRect">
            <a:avLst/>
          </a:prstGeom>
          <a:solidFill>
            <a:srgbClr val="FF9933"/>
          </a:solidFill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59,4%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sr-Cyrl-RS" sz="2400" b="1" dirty="0">
                <a:latin typeface="Calibri"/>
              </a:rPr>
              <a:t>одраслих пушача у Србији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НЕМА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жељу да престане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73,2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њих </a:t>
            </a:r>
            <a:r>
              <a:rPr kumimoji="0" lang="ru-RU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ОЧЕКУЈЕ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 ће икада престати да пуши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Calibri"/>
              </a:rPr>
              <a:t>И 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Преко 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19.000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људи у Србији сваке године превремено умре због пушења, </a:t>
            </a:r>
            <a:r>
              <a:rPr lang="ru-RU" sz="2800" b="1" dirty="0">
                <a:solidFill>
                  <a:srgbClr val="FF0000"/>
                </a:solidFill>
                <a:latin typeface="Calibri"/>
              </a:rPr>
              <a:t>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амо 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15,1%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наводи да озбиљно размишља да престане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4F431-BF83-DC4D-781A-13FC996C67E1}"/>
              </a:ext>
            </a:extLst>
          </p:cNvPr>
          <p:cNvSpPr txBox="1"/>
          <p:nvPr/>
        </p:nvSpPr>
        <p:spPr>
          <a:xfrm>
            <a:off x="757409" y="6311900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dirty="0">
                <a:hlinkClick r:id="rId2"/>
              </a:rPr>
              <a:t>https://www.batut.org.rs/download/publikacije/PublikacijaIstrazivanjeUpotrebaDuvana.pdf</a:t>
            </a:r>
            <a:r>
              <a:rPr lang="sr-Cyrl-RS" sz="1200" dirty="0"/>
              <a:t> </a:t>
            </a:r>
            <a:endParaRPr lang="sr-Latn-R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93FEB-6104-C97B-057F-EA6DA5C1A0FE}"/>
              </a:ext>
            </a:extLst>
          </p:cNvPr>
          <p:cNvSpPr txBox="1"/>
          <p:nvPr/>
        </p:nvSpPr>
        <p:spPr>
          <a:xfrm>
            <a:off x="838198" y="5027820"/>
            <a:ext cx="8228683" cy="1191816"/>
          </a:xfrm>
          <a:prstGeom prst="round2Diag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sr-Cyrl-RS" sz="3200" b="1" u="sng" dirty="0">
                <a:solidFill>
                  <a:schemeClr val="bg1"/>
                </a:solidFill>
              </a:rPr>
              <a:t>НЕОПХОДНА ЈЕ КОНТИНУИРАНА ПОДРШКА, стручна и емотивна!</a:t>
            </a:r>
            <a:endParaRPr lang="sr-Latn-R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17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E0550-A608-B3D8-D943-2CC9532B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496" y="398493"/>
            <a:ext cx="8663850" cy="3219630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sz="4300" b="1" dirty="0">
                <a:solidFill>
                  <a:schemeClr val="bg1"/>
                </a:solidFill>
                <a:effectLst/>
              </a:rPr>
              <a:t>СВАКИ ДАН БЕЗ ЦИГАРЕТЕ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4300" b="1" dirty="0"/>
              <a:t>СЛАВЉЕ</a:t>
            </a:r>
            <a:r>
              <a:rPr lang="sr-Cyrl-RS" sz="4300" b="1" dirty="0">
                <a:solidFill>
                  <a:schemeClr val="bg1"/>
                </a:solidFill>
                <a:effectLst/>
              </a:rPr>
              <a:t> ЗА ЗДРАВЉЕ!</a:t>
            </a:r>
            <a:br>
              <a:rPr lang="sr-Cyrl-RS" sz="4300" b="1" dirty="0">
                <a:solidFill>
                  <a:schemeClr val="bg1"/>
                </a:solidFill>
                <a:effectLst/>
              </a:rPr>
            </a:br>
            <a:br>
              <a:rPr lang="sr-Cyrl-RS" sz="4300" b="1" dirty="0">
                <a:solidFill>
                  <a:schemeClr val="bg1"/>
                </a:solidFill>
                <a:effectLst/>
              </a:rPr>
            </a:br>
            <a:r>
              <a:rPr lang="sr-Cyrl-RS" sz="4300" b="1" dirty="0"/>
              <a:t>Б</a:t>
            </a:r>
            <a:r>
              <a:rPr lang="sr-Cyrl-RS" sz="4300" b="1" dirty="0">
                <a:solidFill>
                  <a:schemeClr val="bg1"/>
                </a:solidFill>
                <a:effectLst/>
              </a:rPr>
              <a:t>РОЈАЊЕ ПОЧИЊЕ</a:t>
            </a:r>
            <a:br>
              <a:rPr lang="sr-Cyrl-RS" sz="4300" b="1" dirty="0">
                <a:solidFill>
                  <a:schemeClr val="bg1"/>
                </a:solidFill>
                <a:effectLst/>
              </a:rPr>
            </a:br>
            <a:r>
              <a:rPr lang="sr-Cyrl-RS" sz="4300" b="1" dirty="0">
                <a:solidFill>
                  <a:srgbClr val="FF0000"/>
                </a:solidFill>
                <a:effectLst/>
              </a:rPr>
              <a:t>31. јануар</a:t>
            </a:r>
            <a:r>
              <a:rPr lang="sr-Latn-RS" sz="4300" b="1" dirty="0">
                <a:solidFill>
                  <a:srgbClr val="FF0000"/>
                </a:solidFill>
                <a:effectLst/>
              </a:rPr>
              <a:t>a</a:t>
            </a:r>
            <a:r>
              <a:rPr lang="sr-Cyrl-RS" sz="4300" b="1" dirty="0">
                <a:solidFill>
                  <a:srgbClr val="FF0000"/>
                </a:solidFill>
                <a:effectLst/>
              </a:rPr>
              <a:t> 202</a:t>
            </a:r>
            <a:r>
              <a:rPr lang="sr-Cyrl-RS" sz="4300" b="1" dirty="0">
                <a:solidFill>
                  <a:srgbClr val="FF0000"/>
                </a:solidFill>
              </a:rPr>
              <a:t>6</a:t>
            </a:r>
            <a:r>
              <a:rPr lang="sr-Cyrl-RS" sz="4300" b="1" dirty="0">
                <a:solidFill>
                  <a:srgbClr val="FF0000"/>
                </a:solidFill>
                <a:effectLst/>
              </a:rPr>
              <a:t>.</a:t>
            </a:r>
            <a:endParaRPr lang="en-US" sz="43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36F3F-916D-C293-9EB9-25AA95C2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77" y="3724269"/>
            <a:ext cx="6691634" cy="3036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85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5000">
        <p15:prstTrans prst="peelOff"/>
      </p:transition>
    </mc:Choice>
    <mc:Fallback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418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Мали подсетник...</vt:lpstr>
      <vt:lpstr>Пуши (се) цела планета...</vt:lpstr>
      <vt:lpstr>Србија под дуванском чизмом  </vt:lpstr>
      <vt:lpstr>Колико смо изложени дуванском диму?</vt:lpstr>
      <vt:lpstr>Неки нови клинци – неки нови изазови</vt:lpstr>
      <vt:lpstr>Колико је тешко престати с пушењем?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12</cp:revision>
  <dcterms:created xsi:type="dcterms:W3CDTF">2022-01-21T07:17:49Z</dcterms:created>
  <dcterms:modified xsi:type="dcterms:W3CDTF">2026-01-28T14:19:52Z</dcterms:modified>
</cp:coreProperties>
</file>