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38B5-D446-4DCC-B2A4-FF96106EFF0D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023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38B5-D446-4DCC-B2A4-FF96106EFF0D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17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38B5-D446-4DCC-B2A4-FF96106EFF0D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769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2/20/2026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39329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2/20/2026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8697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2/20/2026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7855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2/20/2026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3090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2/20/2026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51095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2/20/2026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19725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2/20/2026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33546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2/20/2026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5058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38B5-D446-4DCC-B2A4-FF96106EFF0D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6018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2/20/2026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71373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2/20/2026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69752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2/20/2026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0BAD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100" b="1" i="0" u="none" strike="noStrike" kern="1200" cap="none" spc="0" normalizeH="0" baseline="0" noProof="0">
              <a:ln>
                <a:noFill/>
              </a:ln>
              <a:solidFill>
                <a:srgbClr val="40BAD2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3881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38B5-D446-4DCC-B2A4-FF96106EFF0D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842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38B5-D446-4DCC-B2A4-FF96106EFF0D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641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38B5-D446-4DCC-B2A4-FF96106EFF0D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033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38B5-D446-4DCC-B2A4-FF96106EFF0D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436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38B5-D446-4DCC-B2A4-FF96106EFF0D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639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38B5-D446-4DCC-B2A4-FF96106EFF0D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973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38B5-D446-4DCC-B2A4-FF96106EFF0D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504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A38B5-D446-4DCC-B2A4-FF96106EFF0D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95AB3-8D76-4310-9225-D6BE0EB2F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847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62376A-E520-4D55-88C2-E99C7E0BCAEB}" type="datetimeFigureOut">
              <a:rPr kumimoji="0" lang="en-GB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20/02/2026</a:t>
            </a:fld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D1F00-43FE-40AF-AB91-1085104431A0}" type="slidenum">
              <a:rPr kumimoji="0" lang="en-GB" sz="1200" b="1" i="0" u="none" strike="noStrike" kern="1200" cap="none" spc="0" normalizeH="0" baseline="0" noProof="0" smtClean="0">
                <a:ln>
                  <a:noFill/>
                </a:ln>
                <a:solidFill>
                  <a:srgbClr val="0F6FC6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2600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3418" y="3711576"/>
            <a:ext cx="6400800" cy="1470025"/>
          </a:xfrm>
        </p:spPr>
        <p:txBody>
          <a:bodyPr>
            <a:normAutofit fontScale="90000"/>
          </a:bodyPr>
          <a:lstStyle/>
          <a:p>
            <a:r>
              <a:rPr lang="sr-Cyrl-R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Март – Месец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борбе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против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рака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</a:t>
            </a:r>
            <a:r>
              <a:rPr lang="sr-Latn-R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Градски завод за јавно здравље Београд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482" name="Picture 2" descr="\\download\Download\Slike\Logoi i grbovi\GZZZ logo cirilica transparen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1" y="2743200"/>
            <a:ext cx="1397561" cy="1273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1425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Који су симптоми и знаци појаве рака?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0" y="76200"/>
            <a:ext cx="6172200" cy="6400800"/>
          </a:xfrm>
        </p:spPr>
        <p:txBody>
          <a:bodyPr>
            <a:normAutofit/>
          </a:bodyPr>
          <a:lstStyle/>
          <a:p>
            <a:r>
              <a:rPr lang="sr-Cyrl-RS" sz="2000" b="1" dirty="0"/>
              <a:t>Чвор или квржица у дојци </a:t>
            </a:r>
            <a:r>
              <a:rPr lang="sr-Cyrl-RS" sz="2000" dirty="0"/>
              <a:t>– обавезно се обратите лекару, посебно ако се величина промене мења</a:t>
            </a:r>
          </a:p>
          <a:p>
            <a:endParaRPr lang="en-US" sz="2000" dirty="0"/>
          </a:p>
          <a:p>
            <a:r>
              <a:rPr lang="sr-Cyrl-RS" sz="2000" b="1" dirty="0"/>
              <a:t>Кашаљ, бол у грудима, кратак дах </a:t>
            </a:r>
            <a:r>
              <a:rPr lang="sr-Cyrl-RS" sz="2000" dirty="0"/>
              <a:t>– свакако захтевају консултације лекара (јер могу указивати на озбиљна акутна стања), а посебно ако трају дуже од 3 недеље</a:t>
            </a:r>
          </a:p>
          <a:p>
            <a:endParaRPr lang="en-US" sz="2000" dirty="0"/>
          </a:p>
          <a:p>
            <a:r>
              <a:rPr lang="sr-Cyrl-RS" sz="2000" b="1" dirty="0"/>
              <a:t>Промене у раду црева</a:t>
            </a:r>
            <a:r>
              <a:rPr lang="sr-Cyrl-RS" sz="2000" dirty="0"/>
              <a:t> – било који од наведених симптома и знакова захтевају посету лекару, посебно ако трају више од неколико недеља:</a:t>
            </a:r>
          </a:p>
          <a:p>
            <a:pPr lvl="1"/>
            <a:r>
              <a:rPr lang="sr-Cyrl-RS" sz="1800" dirty="0"/>
              <a:t>Крв у столици</a:t>
            </a:r>
          </a:p>
          <a:p>
            <a:pPr lvl="1"/>
            <a:r>
              <a:rPr lang="sr-Cyrl-RS" sz="1800" dirty="0"/>
              <a:t>Пролив или затвор, без јасног разлога</a:t>
            </a:r>
          </a:p>
          <a:p>
            <a:pPr lvl="1"/>
            <a:r>
              <a:rPr lang="sr-Cyrl-RS" sz="1800" dirty="0"/>
              <a:t>Осећај непотпуне испражњености након одласка у тоалет</a:t>
            </a:r>
          </a:p>
          <a:p>
            <a:pPr lvl="1"/>
            <a:r>
              <a:rPr lang="sr-Cyrl-RS" sz="1800" dirty="0"/>
              <a:t>Болови у трбуху или чмару</a:t>
            </a:r>
          </a:p>
          <a:p>
            <a:pPr lvl="1"/>
            <a:r>
              <a:rPr lang="sr-Cyrl-RS" sz="1800" dirty="0"/>
              <a:t>Честа надутост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936918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7000">
        <p14:reveal/>
      </p:transition>
    </mc:Choice>
    <mc:Fallback xmlns="">
      <p:transition spd="slow" advClick="0" advTm="2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Који су симптоми и знаци појаве рака?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1" y="1229221"/>
            <a:ext cx="6180445" cy="4495800"/>
          </a:xfrm>
        </p:spPr>
        <p:txBody>
          <a:bodyPr>
            <a:noAutofit/>
          </a:bodyPr>
          <a:lstStyle/>
          <a:p>
            <a:r>
              <a:rPr lang="sr-Cyrl-RS" sz="2400" b="1" dirty="0"/>
              <a:t>Крварења</a:t>
            </a:r>
            <a:r>
              <a:rPr lang="sr-Cyrl-RS" sz="2400" dirty="0"/>
              <a:t> – свако необјашњиво крварење захтева да се обратите лекару:</a:t>
            </a:r>
          </a:p>
          <a:p>
            <a:pPr lvl="1"/>
            <a:r>
              <a:rPr lang="sr-Cyrl-RS" sz="2000" dirty="0"/>
              <a:t>Крв у мокраћи</a:t>
            </a:r>
          </a:p>
          <a:p>
            <a:pPr lvl="1"/>
            <a:r>
              <a:rPr lang="sr-Cyrl-RS" sz="2000" dirty="0"/>
              <a:t>Крварење између</a:t>
            </a:r>
            <a:r>
              <a:rPr lang="sr-Latn-RS" sz="2000" dirty="0"/>
              <a:t> </a:t>
            </a:r>
            <a:r>
              <a:rPr lang="sr-Cyrl-RS" sz="2000" dirty="0"/>
              <a:t>два менструална крварења</a:t>
            </a:r>
          </a:p>
          <a:p>
            <a:pPr lvl="1"/>
            <a:r>
              <a:rPr lang="sr-Cyrl-RS" sz="2000" dirty="0"/>
              <a:t>Крварење из чмара</a:t>
            </a:r>
          </a:p>
          <a:p>
            <a:pPr lvl="1"/>
            <a:r>
              <a:rPr lang="sr-Cyrl-RS" sz="2000" dirty="0"/>
              <a:t>Крв у испљувку</a:t>
            </a:r>
          </a:p>
          <a:p>
            <a:pPr lvl="1"/>
            <a:r>
              <a:rPr lang="sr-Cyrl-RS" sz="2000" dirty="0"/>
              <a:t>Крв у повраћеном садржају</a:t>
            </a:r>
            <a:endParaRPr lang="en-US" sz="2000" dirty="0"/>
          </a:p>
          <a:p>
            <a:pPr lvl="1"/>
            <a:endParaRPr lang="sr-Cyrl-RS" sz="2000" dirty="0"/>
          </a:p>
          <a:p>
            <a:r>
              <a:rPr lang="sr-Cyrl-RS" sz="2400" b="1" dirty="0"/>
              <a:t>Необјашњив губитак телесне масе </a:t>
            </a:r>
            <a:r>
              <a:rPr lang="sr-Cyrl-RS" sz="2400" dirty="0"/>
              <a:t>-</a:t>
            </a:r>
          </a:p>
          <a:p>
            <a:pPr lvl="1"/>
            <a:r>
              <a:rPr lang="sr-Cyrl-RS" sz="2000" dirty="0"/>
              <a:t>обавезно се јавите лекару ако сте необјашњиво </a:t>
            </a:r>
            <a:r>
              <a:rPr lang="sr-Cyrl-RS" sz="2000" b="1" dirty="0"/>
              <a:t>изгубили на тежини у претходном периоду</a:t>
            </a:r>
            <a:r>
              <a:rPr lang="sr-Cyrl-RS" sz="2000" dirty="0"/>
              <a:t>, (нпр. ако смањење у телесној маси није последица дијете или физичког вежбања)</a:t>
            </a:r>
          </a:p>
        </p:txBody>
      </p:sp>
    </p:spTree>
    <p:extLst>
      <p:ext uri="{BB962C8B-B14F-4D97-AF65-F5344CB8AC3E}">
        <p14:creationId xmlns:p14="http://schemas.microsoft.com/office/powerpoint/2010/main" val="3801295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1000">
        <p14:reveal/>
      </p:transition>
    </mc:Choice>
    <mc:Fallback xmlns="">
      <p:transition spd="slow" advClick="0" advTm="2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Који су симптоми и знаци појаве рака?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4018" y="533401"/>
            <a:ext cx="6040582" cy="5181599"/>
          </a:xfrm>
        </p:spPr>
        <p:txBody>
          <a:bodyPr>
            <a:normAutofit/>
          </a:bodyPr>
          <a:lstStyle/>
          <a:p>
            <a:r>
              <a:rPr lang="sr-Cyrl-RS" sz="2400" b="1" dirty="0"/>
              <a:t>Промене</a:t>
            </a:r>
            <a:r>
              <a:rPr lang="sr-Cyrl-RS" sz="2400" b="1" dirty="0" smtClean="0"/>
              <a:t> на кожи</a:t>
            </a:r>
            <a:r>
              <a:rPr lang="sr-Cyrl-RS" sz="2400" dirty="0" smtClean="0"/>
              <a:t> – потребно је да се обратите лекару ако приметите промене које су:</a:t>
            </a:r>
          </a:p>
          <a:p>
            <a:endParaRPr lang="sr-Cyrl-RS" sz="2400" dirty="0" smtClean="0"/>
          </a:p>
          <a:p>
            <a:pPr lvl="1"/>
            <a:r>
              <a:rPr lang="sr-Cyrl-RS" sz="2000" dirty="0" smtClean="0"/>
              <a:t>Неправилног или асиметричног </a:t>
            </a:r>
            <a:r>
              <a:rPr lang="sr-Cyrl-RS" sz="2000" b="1" dirty="0" smtClean="0"/>
              <a:t>облика</a:t>
            </a:r>
          </a:p>
          <a:p>
            <a:pPr lvl="1"/>
            <a:r>
              <a:rPr lang="sr-Cyrl-RS" sz="2000" dirty="0" smtClean="0"/>
              <a:t>Неправилне </a:t>
            </a:r>
            <a:r>
              <a:rPr lang="sr-Cyrl-RS" sz="2000" b="1" dirty="0" smtClean="0"/>
              <a:t>ивице</a:t>
            </a:r>
            <a:r>
              <a:rPr lang="sr-Cyrl-RS" sz="2000" dirty="0" smtClean="0"/>
              <a:t> са назупченим ободом</a:t>
            </a:r>
          </a:p>
          <a:p>
            <a:pPr lvl="1"/>
            <a:r>
              <a:rPr lang="sr-Cyrl-RS" sz="2000" dirty="0" smtClean="0"/>
              <a:t>Мешано </a:t>
            </a:r>
            <a:r>
              <a:rPr lang="sr-Cyrl-RS" sz="2000" b="1" dirty="0" smtClean="0"/>
              <a:t>пребојене</a:t>
            </a:r>
            <a:r>
              <a:rPr lang="sr-Cyrl-RS" sz="2000" dirty="0" smtClean="0"/>
              <a:t> – нпр. браон, црно, црвено, розе</a:t>
            </a:r>
          </a:p>
          <a:p>
            <a:pPr lvl="1"/>
            <a:r>
              <a:rPr lang="sr-Cyrl-RS" sz="2000" b="1" dirty="0" smtClean="0"/>
              <a:t>Веће од</a:t>
            </a:r>
            <a:r>
              <a:rPr lang="sr-Cyrl-RS" sz="2000" dirty="0" smtClean="0"/>
              <a:t> 6 </a:t>
            </a:r>
            <a:r>
              <a:rPr lang="en-US" sz="2000" dirty="0" smtClean="0"/>
              <a:t>mm</a:t>
            </a:r>
            <a:r>
              <a:rPr lang="sr-Cyrl-RS" sz="2000" dirty="0" smtClean="0"/>
              <a:t> у пречнику (али могу да буду и мањи)</a:t>
            </a:r>
          </a:p>
          <a:p>
            <a:pPr lvl="1"/>
            <a:r>
              <a:rPr lang="sr-Cyrl-RS" sz="2000" b="1" dirty="0" smtClean="0"/>
              <a:t>Уздигнуте</a:t>
            </a:r>
            <a:r>
              <a:rPr lang="sr-Cyrl-RS" sz="2000" dirty="0" smtClean="0"/>
              <a:t> од околне коже</a:t>
            </a:r>
          </a:p>
          <a:p>
            <a:pPr lvl="1"/>
            <a:r>
              <a:rPr lang="sr-Cyrl-RS" sz="2000" b="1" dirty="0" smtClean="0"/>
              <a:t>Прекривене</a:t>
            </a:r>
            <a:r>
              <a:rPr lang="sr-Cyrl-RS" sz="2000" dirty="0" smtClean="0"/>
              <a:t> крастама, крваре или сврбе</a:t>
            </a:r>
          </a:p>
          <a:p>
            <a:pPr lvl="1"/>
            <a:r>
              <a:rPr lang="sr-Cyrl-RS" sz="2000" dirty="0" smtClean="0"/>
              <a:t>Показују </a:t>
            </a:r>
            <a:r>
              <a:rPr lang="sr-Cyrl-RS" sz="2000" b="1" dirty="0" smtClean="0"/>
              <a:t>промене</a:t>
            </a:r>
            <a:r>
              <a:rPr lang="sr-Cyrl-RS" sz="2000" dirty="0" smtClean="0"/>
              <a:t> у било којој одлици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89175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1000">
        <p14:reveal/>
      </p:transition>
    </mc:Choice>
    <mc:Fallback xmlns="">
      <p:transition spd="slow" advClick="0" advTm="2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које узроке рака можемо да утичемо?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43400" y="1447800"/>
            <a:ext cx="6019800" cy="3733800"/>
          </a:xfrm>
        </p:spPr>
        <p:txBody>
          <a:bodyPr>
            <a:noAutofit/>
          </a:bodyPr>
          <a:lstStyle/>
          <a:p>
            <a:r>
              <a:rPr lang="ru-RU" sz="2400" dirty="0"/>
              <a:t>Више од 1/3 свих случајева рака је </a:t>
            </a:r>
            <a:r>
              <a:rPr lang="ru-RU" sz="2400" dirty="0" smtClean="0"/>
              <a:t>последица:</a:t>
            </a:r>
          </a:p>
          <a:p>
            <a:pPr lvl="1"/>
            <a:r>
              <a:rPr lang="ru-RU" sz="2000" b="1" dirty="0" smtClean="0"/>
              <a:t>гојазности</a:t>
            </a:r>
          </a:p>
          <a:p>
            <a:pPr lvl="1"/>
            <a:r>
              <a:rPr lang="ru-RU" sz="2000" b="1" dirty="0" smtClean="0"/>
              <a:t>неправилне исхране</a:t>
            </a:r>
          </a:p>
          <a:p>
            <a:pPr lvl="1"/>
            <a:r>
              <a:rPr lang="ru-RU" sz="2000" b="1" dirty="0" smtClean="0"/>
              <a:t>физичке неактивности</a:t>
            </a:r>
            <a:endParaRPr lang="ru-RU" sz="2000" dirty="0" smtClean="0"/>
          </a:p>
          <a:p>
            <a:pPr marL="457200" lvl="1" indent="0">
              <a:buNone/>
            </a:pPr>
            <a:endParaRPr lang="ru-RU" sz="2000" dirty="0"/>
          </a:p>
          <a:p>
            <a:r>
              <a:rPr lang="ru-RU" sz="2400" b="1" dirty="0" smtClean="0"/>
              <a:t>Пушење - сваки 7. </a:t>
            </a:r>
            <a:r>
              <a:rPr lang="ru-RU" sz="2400" b="1" dirty="0"/>
              <a:t>пушач </a:t>
            </a:r>
            <a:r>
              <a:rPr lang="ru-RU" sz="2400" dirty="0" smtClean="0"/>
              <a:t>оболи од рака </a:t>
            </a:r>
            <a:r>
              <a:rPr lang="ru-RU" sz="2400" dirty="0"/>
              <a:t>плућа </a:t>
            </a:r>
            <a:endParaRPr lang="ru-RU" sz="2400" dirty="0" smtClean="0"/>
          </a:p>
          <a:p>
            <a:endParaRPr lang="ru-RU" sz="2400" dirty="0" smtClean="0"/>
          </a:p>
          <a:p>
            <a:r>
              <a:rPr lang="ru-RU" sz="2400" b="1" dirty="0" smtClean="0"/>
              <a:t>Конзумирање </a:t>
            </a:r>
            <a:r>
              <a:rPr lang="ru-RU" sz="2400" b="1" dirty="0"/>
              <a:t>алкохола </a:t>
            </a:r>
            <a:r>
              <a:rPr lang="ru-RU" sz="2400" dirty="0"/>
              <a:t>повећава ризик од настанка рака уста, ждрела, дојке, дебелог црева и јетре.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4619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које узроке рака можемо да утичемо?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1000" y="2133601"/>
            <a:ext cx="6172200" cy="2316163"/>
          </a:xfrm>
        </p:spPr>
        <p:txBody>
          <a:bodyPr>
            <a:noAutofit/>
          </a:bodyPr>
          <a:lstStyle/>
          <a:p>
            <a:r>
              <a:rPr lang="ru-RU" sz="3200" dirty="0"/>
              <a:t>Повећан ризик од добијања свих врста рака коже узрокују:</a:t>
            </a:r>
          </a:p>
          <a:p>
            <a:endParaRPr lang="ru-RU" sz="3200" dirty="0"/>
          </a:p>
          <a:p>
            <a:pPr lvl="1"/>
            <a:r>
              <a:rPr lang="ru-RU" sz="2800" dirty="0"/>
              <a:t>свака претерана </a:t>
            </a:r>
            <a:r>
              <a:rPr lang="ru-RU" sz="2800" b="1" dirty="0"/>
              <a:t>изложеност сунчевој светлости </a:t>
            </a:r>
          </a:p>
          <a:p>
            <a:pPr lvl="1"/>
            <a:r>
              <a:rPr lang="ru-RU" sz="2800" dirty="0"/>
              <a:t>слично важи и за изложеност вештачким изворима светлости, као што су </a:t>
            </a:r>
            <a:r>
              <a:rPr lang="ru-RU" sz="2800" b="1" dirty="0"/>
              <a:t>соларијуми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37694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Нездрави животни стилови носе високу цену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53345" y="1900429"/>
            <a:ext cx="6400800" cy="3048000"/>
          </a:xfrm>
        </p:spPr>
        <p:txBody>
          <a:bodyPr>
            <a:noAutofit/>
          </a:bodyPr>
          <a:lstStyle/>
          <a:p>
            <a:r>
              <a:rPr lang="ru-RU" sz="2800" dirty="0"/>
              <a:t>Око </a:t>
            </a:r>
            <a:r>
              <a:rPr lang="ru-RU" sz="2800" b="1" dirty="0"/>
              <a:t>30%</a:t>
            </a:r>
            <a:r>
              <a:rPr lang="ru-RU" sz="2800" dirty="0"/>
              <a:t> свих смртних исхода од малигних болести настају као последица </a:t>
            </a:r>
            <a:r>
              <a:rPr lang="sr-Latn-RS" sz="2800" dirty="0"/>
              <a:t>:</a:t>
            </a:r>
            <a:endParaRPr lang="sr-Cyrl-RS" sz="2800" dirty="0"/>
          </a:p>
          <a:p>
            <a:endParaRPr lang="sr-Latn-RS" sz="2800" dirty="0"/>
          </a:p>
          <a:p>
            <a:pPr lvl="1"/>
            <a:r>
              <a:rPr lang="ru-RU" sz="2400" b="1" dirty="0"/>
              <a:t>пушења дувана</a:t>
            </a:r>
            <a:endParaRPr lang="sr-Latn-RS" sz="2400" b="1" dirty="0"/>
          </a:p>
          <a:p>
            <a:pPr lvl="1"/>
            <a:r>
              <a:rPr lang="ru-RU" sz="2400" b="1" dirty="0"/>
              <a:t>прекомерне телесне тежине </a:t>
            </a:r>
            <a:endParaRPr lang="sr-Latn-RS" sz="2400" b="1" dirty="0"/>
          </a:p>
          <a:p>
            <a:pPr lvl="1"/>
            <a:r>
              <a:rPr lang="ru-RU" sz="2400" b="1" dirty="0"/>
              <a:t>неправилне исхране</a:t>
            </a:r>
            <a:endParaRPr lang="sr-Latn-RS" sz="2400" b="1" dirty="0"/>
          </a:p>
          <a:p>
            <a:pPr lvl="1"/>
            <a:r>
              <a:rPr lang="ru-RU" sz="2400" b="1" dirty="0"/>
              <a:t>недовољне физичке активности </a:t>
            </a:r>
            <a:endParaRPr lang="sr-Latn-RS" sz="2400" b="1" dirty="0"/>
          </a:p>
          <a:p>
            <a:pPr lvl="1"/>
            <a:r>
              <a:rPr lang="ru-RU" sz="2400" b="1" dirty="0"/>
              <a:t>конзумације алкохола</a:t>
            </a:r>
          </a:p>
        </p:txBody>
      </p:sp>
    </p:spTree>
    <p:extLst>
      <p:ext uri="{BB962C8B-B14F-4D97-AF65-F5344CB8AC3E}">
        <p14:creationId xmlns:p14="http://schemas.microsoft.com/office/powerpoint/2010/main" val="2094653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989" y="1123837"/>
            <a:ext cx="2324911" cy="4601183"/>
          </a:xfrm>
        </p:spPr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Сваки десети случај рака је последица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инфекције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1000" y="1824229"/>
            <a:ext cx="6134100" cy="3200400"/>
          </a:xfrm>
        </p:spPr>
        <p:txBody>
          <a:bodyPr>
            <a:noAutofit/>
          </a:bodyPr>
          <a:lstStyle/>
          <a:p>
            <a:r>
              <a:rPr lang="ru-RU" sz="2800" dirty="0"/>
              <a:t>Хроничне инфекције вирусима </a:t>
            </a:r>
            <a:r>
              <a:rPr lang="ru-RU" sz="2800" b="1" dirty="0"/>
              <a:t>хепатитиса Б или Ц</a:t>
            </a:r>
            <a:r>
              <a:rPr lang="ru-RU" sz="2800" dirty="0"/>
              <a:t> </a:t>
            </a:r>
            <a:r>
              <a:rPr lang="en-US" sz="2800" dirty="0"/>
              <a:t>– </a:t>
            </a:r>
            <a:r>
              <a:rPr lang="sr-Cyrl-RS" sz="2800" dirty="0"/>
              <a:t>изазивају </a:t>
            </a:r>
            <a:r>
              <a:rPr lang="ru-RU" sz="2800" dirty="0"/>
              <a:t>рак јетре</a:t>
            </a:r>
          </a:p>
          <a:p>
            <a:endParaRPr lang="ru-RU" sz="2800" dirty="0"/>
          </a:p>
          <a:p>
            <a:r>
              <a:rPr lang="ru-RU" sz="2800" dirty="0"/>
              <a:t>Инфекција </a:t>
            </a:r>
            <a:r>
              <a:rPr lang="ru-RU" sz="2800" b="1" dirty="0"/>
              <a:t>Хуманим папилома вирусом</a:t>
            </a:r>
            <a:r>
              <a:rPr lang="ru-RU" sz="2800" dirty="0"/>
              <a:t> </a:t>
            </a:r>
            <a:r>
              <a:rPr lang="en-US" sz="2800" dirty="0"/>
              <a:t>– </a:t>
            </a:r>
            <a:r>
              <a:rPr lang="sr-Cyrl-RS" sz="2800" dirty="0"/>
              <a:t>узрокује </a:t>
            </a:r>
            <a:r>
              <a:rPr lang="ru-RU" sz="2800" dirty="0"/>
              <a:t>рак грлића материце</a:t>
            </a:r>
          </a:p>
          <a:p>
            <a:endParaRPr lang="ru-RU" sz="2800" dirty="0"/>
          </a:p>
          <a:p>
            <a:r>
              <a:rPr lang="ru-RU" sz="2800" dirty="0"/>
              <a:t>Инфекција </a:t>
            </a:r>
            <a:r>
              <a:rPr lang="ru-RU" sz="2800" b="1" dirty="0"/>
              <a:t>Helicobacter pylori </a:t>
            </a:r>
            <a:r>
              <a:rPr lang="ru-RU" sz="2800" dirty="0"/>
              <a:t>– повезана са </a:t>
            </a:r>
            <a:r>
              <a:rPr lang="sr-Cyrl-RS" sz="2800" dirty="0"/>
              <a:t>раком </a:t>
            </a:r>
            <a:r>
              <a:rPr lang="ru-RU" sz="2800" dirty="0"/>
              <a:t>желуца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85235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Национални 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програми за </a:t>
            </a:r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скрининг рака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1000" y="488586"/>
            <a:ext cx="6019800" cy="5988415"/>
          </a:xfrm>
        </p:spPr>
        <p:txBody>
          <a:bodyPr>
            <a:normAutofit/>
          </a:bodyPr>
          <a:lstStyle/>
          <a:p>
            <a:r>
              <a:rPr lang="sr-Cyrl-RS" sz="2400" b="1" dirty="0"/>
              <a:t>С</a:t>
            </a:r>
            <a:r>
              <a:rPr lang="ru-RU" sz="2400" b="1" dirty="0"/>
              <a:t>крининг рака дојке: </a:t>
            </a:r>
          </a:p>
          <a:p>
            <a:pPr lvl="1"/>
            <a:r>
              <a:rPr lang="ru-RU" sz="2000" dirty="0"/>
              <a:t>жене 50-69 година</a:t>
            </a:r>
          </a:p>
          <a:p>
            <a:pPr lvl="1"/>
            <a:r>
              <a:rPr lang="ru-RU" sz="2000" dirty="0"/>
              <a:t>мамографски прегледи на две године </a:t>
            </a:r>
          </a:p>
          <a:p>
            <a:pPr lvl="1"/>
            <a:endParaRPr lang="ru-RU" sz="2000" dirty="0"/>
          </a:p>
          <a:p>
            <a:r>
              <a:rPr lang="ru-RU" sz="2400" b="1" dirty="0"/>
              <a:t>Скрининг на карцином грлића материце:</a:t>
            </a:r>
          </a:p>
          <a:p>
            <a:pPr lvl="1"/>
            <a:r>
              <a:rPr lang="ru-RU" sz="2000" dirty="0"/>
              <a:t>жене 25-64 година</a:t>
            </a:r>
          </a:p>
          <a:p>
            <a:pPr lvl="1"/>
            <a:r>
              <a:rPr lang="ru-RU" sz="2000" dirty="0"/>
              <a:t>гинеколошки преглед и Пап тест једном у три године</a:t>
            </a:r>
          </a:p>
          <a:p>
            <a:pPr lvl="1"/>
            <a:endParaRPr lang="ru-RU" sz="2000" dirty="0"/>
          </a:p>
          <a:p>
            <a:r>
              <a:rPr lang="ru-RU" sz="2400" b="1" dirty="0"/>
              <a:t>Скрининг на рак дебелог црева</a:t>
            </a:r>
          </a:p>
          <a:p>
            <a:pPr lvl="1"/>
            <a:r>
              <a:rPr lang="ru-RU" sz="2000" dirty="0"/>
              <a:t>Особе оба пола 50-74 година</a:t>
            </a:r>
          </a:p>
          <a:p>
            <a:pPr lvl="1"/>
            <a:r>
              <a:rPr lang="ru-RU" sz="2000" dirty="0"/>
              <a:t>тестирање на скривено крварење у столици једном у две године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34060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свако од нас може да учини?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828800"/>
            <a:ext cx="6019800" cy="2895600"/>
          </a:xfrm>
        </p:spPr>
        <p:txBody>
          <a:bodyPr>
            <a:noAutofit/>
          </a:bodyPr>
          <a:lstStyle/>
          <a:p>
            <a:r>
              <a:rPr lang="sr-Cyrl-RS" sz="3200" b="1" dirty="0"/>
              <a:t>Превенција  </a:t>
            </a:r>
          </a:p>
          <a:p>
            <a:pPr lvl="1"/>
            <a:r>
              <a:rPr lang="sr-Cyrl-RS" sz="2800" dirty="0"/>
              <a:t>усвојити здраве животне стилове</a:t>
            </a:r>
          </a:p>
          <a:p>
            <a:pPr lvl="1"/>
            <a:r>
              <a:rPr lang="sr-Cyrl-RS" sz="2800" dirty="0"/>
              <a:t>избацити штетне навике</a:t>
            </a:r>
            <a:endParaRPr lang="sr-Cyrl-RS" sz="2800" b="1" dirty="0"/>
          </a:p>
          <a:p>
            <a:endParaRPr lang="sr-Cyrl-RS" sz="3200" dirty="0"/>
          </a:p>
          <a:p>
            <a:r>
              <a:rPr lang="sr-Cyrl-RS" sz="3200" b="1" dirty="0"/>
              <a:t>Рано откривање</a:t>
            </a:r>
            <a:r>
              <a:rPr lang="sr-Cyrl-RS" sz="3200" dirty="0"/>
              <a:t>  </a:t>
            </a:r>
          </a:p>
          <a:p>
            <a:pPr lvl="1"/>
            <a:r>
              <a:rPr lang="sr-Cyrl-RS" sz="2800" dirty="0"/>
              <a:t>редовна контрола здравља код изабраног лекара </a:t>
            </a:r>
          </a:p>
          <a:p>
            <a:pPr lvl="1"/>
            <a:r>
              <a:rPr lang="sr-Cyrl-RS" sz="2800" dirty="0"/>
              <a:t>одазивање на организовани скрининг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069671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је то рак?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199" y="381000"/>
            <a:ext cx="7408985" cy="6248400"/>
          </a:xfrm>
        </p:spPr>
        <p:txBody>
          <a:bodyPr>
            <a:normAutofit/>
          </a:bodyPr>
          <a:lstStyle/>
          <a:p>
            <a:r>
              <a:rPr lang="sr-Cyrl-RS" sz="2800" dirty="0"/>
              <a:t>Рак представља заједнички назив за читав низ обољења за које је заједничко следеће</a:t>
            </a:r>
            <a:r>
              <a:rPr lang="sr-Cyrl-RS" sz="2800" dirty="0" smtClean="0"/>
              <a:t>:</a:t>
            </a:r>
          </a:p>
          <a:p>
            <a:endParaRPr lang="sr-Cyrl-RS" sz="2800" dirty="0"/>
          </a:p>
          <a:p>
            <a:pPr lvl="1"/>
            <a:r>
              <a:rPr lang="sr-Cyrl-RS" sz="2400" b="1" dirty="0"/>
              <a:t>у одређеном делу тела, ћелије отпочињу неконтролисани раст и деобу</a:t>
            </a:r>
          </a:p>
          <a:p>
            <a:pPr lvl="1"/>
            <a:r>
              <a:rPr lang="sr-Cyrl-RS" sz="2400" b="1" dirty="0"/>
              <a:t>ове ћелије се могу проширити и разорити околна ткива, као и удаљене органе</a:t>
            </a:r>
            <a:endParaRPr lang="en-US" sz="2400" b="1" dirty="0"/>
          </a:p>
          <a:p>
            <a:pPr lvl="1"/>
            <a:endParaRPr lang="en-US" sz="2400" dirty="0"/>
          </a:p>
          <a:p>
            <a:endParaRPr lang="sr-Cyrl-RS" sz="2800" dirty="0" smtClean="0"/>
          </a:p>
          <a:p>
            <a:r>
              <a:rPr lang="sr-Cyrl-RS" sz="2800" dirty="0" smtClean="0"/>
              <a:t>Користе </a:t>
            </a:r>
            <a:r>
              <a:rPr lang="sr-Cyrl-RS" sz="2800" dirty="0"/>
              <a:t>се и називи малигни тумори или малигне неоплазме</a:t>
            </a:r>
          </a:p>
          <a:p>
            <a:endParaRPr lang="sr-Cyrl-RS" sz="2400" dirty="0" smtClean="0"/>
          </a:p>
        </p:txBody>
      </p:sp>
    </p:spTree>
    <p:extLst>
      <p:ext uri="{BB962C8B-B14F-4D97-AF65-F5344CB8AC3E}">
        <p14:creationId xmlns:p14="http://schemas.microsoft.com/office/powerpoint/2010/main" val="1318907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Колико је рак учестала болест?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01" y="843378"/>
            <a:ext cx="7186245" cy="5557421"/>
          </a:xfrm>
        </p:spPr>
        <p:txBody>
          <a:bodyPr>
            <a:normAutofit/>
          </a:bodyPr>
          <a:lstStyle/>
          <a:p>
            <a:r>
              <a:rPr lang="sr-Cyrl-RS" sz="2800" dirty="0"/>
              <a:t>Рак је био одговоран за скоро </a:t>
            </a:r>
            <a:r>
              <a:rPr lang="sr-Cyrl-RS" sz="2800" b="1" dirty="0"/>
              <a:t>10 милиона </a:t>
            </a:r>
            <a:r>
              <a:rPr lang="sr-Cyrl-RS" sz="2800" dirty="0"/>
              <a:t>смртних случајева у свету током 2020.</a:t>
            </a:r>
          </a:p>
          <a:p>
            <a:endParaRPr lang="sr-Cyrl-RS" sz="2800" dirty="0"/>
          </a:p>
          <a:p>
            <a:r>
              <a:rPr lang="sr-Cyrl-RS" sz="2800" dirty="0"/>
              <a:t>У свету су, према броју нових случајева у 2020. </a:t>
            </a:r>
            <a:r>
              <a:rPr lang="sr-Cyrl-RS" sz="2800" b="1" dirty="0"/>
              <a:t>најучесталији облици рака</a:t>
            </a:r>
            <a:r>
              <a:rPr lang="sr-Cyrl-RS" sz="2800" dirty="0"/>
              <a:t> били</a:t>
            </a:r>
            <a:r>
              <a:rPr lang="sr-Cyrl-RS" sz="2800" dirty="0" smtClean="0"/>
              <a:t>:</a:t>
            </a:r>
          </a:p>
          <a:p>
            <a:endParaRPr lang="sr-Cyrl-RS" sz="2800" dirty="0"/>
          </a:p>
          <a:p>
            <a:pPr lvl="1"/>
            <a:r>
              <a:rPr lang="sr-Cyrl-RS" sz="2400" b="1" dirty="0"/>
              <a:t>рак </a:t>
            </a:r>
            <a:r>
              <a:rPr lang="sr-Cyrl-RS" sz="2400" b="1" dirty="0" smtClean="0"/>
              <a:t>дојке</a:t>
            </a:r>
            <a:r>
              <a:rPr lang="sr-Latn-RS" sz="2400" b="1" dirty="0" smtClean="0"/>
              <a:t> </a:t>
            </a:r>
            <a:r>
              <a:rPr lang="sr-Cyrl-RS" sz="2400" b="1" dirty="0" smtClean="0"/>
              <a:t>	</a:t>
            </a:r>
            <a:r>
              <a:rPr lang="sr-Cyrl-RS" sz="2400" dirty="0" smtClean="0"/>
              <a:t>                             </a:t>
            </a:r>
            <a:r>
              <a:rPr lang="sr-Latn-RS" dirty="0" smtClean="0"/>
              <a:t>(2,26 </a:t>
            </a:r>
            <a:r>
              <a:rPr lang="sr-Cyrl-RS" dirty="0" smtClean="0"/>
              <a:t>милиона случајева</a:t>
            </a:r>
            <a:r>
              <a:rPr lang="sr-Latn-RS" dirty="0" smtClean="0"/>
              <a:t>)</a:t>
            </a:r>
            <a:endParaRPr lang="sr-Cyrl-RS" dirty="0"/>
          </a:p>
          <a:p>
            <a:pPr lvl="1"/>
            <a:r>
              <a:rPr lang="sr-Cyrl-RS" sz="2400" b="1" dirty="0"/>
              <a:t>рак </a:t>
            </a:r>
            <a:r>
              <a:rPr lang="sr-Cyrl-RS" sz="2400" b="1" dirty="0" smtClean="0"/>
              <a:t>плућа 	                            </a:t>
            </a:r>
            <a:r>
              <a:rPr lang="sr-Latn-RS" dirty="0" smtClean="0"/>
              <a:t>(2,2</a:t>
            </a:r>
            <a:r>
              <a:rPr lang="sr-Cyrl-RS" dirty="0" smtClean="0"/>
              <a:t>1</a:t>
            </a:r>
            <a:r>
              <a:rPr lang="sr-Latn-RS" dirty="0" smtClean="0"/>
              <a:t> </a:t>
            </a:r>
            <a:r>
              <a:rPr lang="sr-Cyrl-RS" dirty="0"/>
              <a:t>милиона случајева</a:t>
            </a:r>
            <a:r>
              <a:rPr lang="sr-Latn-RS" dirty="0" smtClean="0"/>
              <a:t>)</a:t>
            </a:r>
            <a:endParaRPr lang="sr-Cyrl-RS" dirty="0"/>
          </a:p>
          <a:p>
            <a:pPr lvl="1"/>
            <a:r>
              <a:rPr lang="sr-Cyrl-RS" sz="2400" b="1" dirty="0"/>
              <a:t>рак дебелог </a:t>
            </a:r>
            <a:r>
              <a:rPr lang="sr-Cyrl-RS" sz="2400" b="1" dirty="0" smtClean="0"/>
              <a:t>црева 	</a:t>
            </a:r>
            <a:r>
              <a:rPr lang="sr-Cyrl-RS" sz="2400" dirty="0" smtClean="0"/>
              <a:t>              </a:t>
            </a:r>
            <a:r>
              <a:rPr lang="sr-Latn-RS" dirty="0" smtClean="0"/>
              <a:t>(</a:t>
            </a:r>
            <a:r>
              <a:rPr lang="sr-Cyrl-RS" dirty="0" smtClean="0"/>
              <a:t>1</a:t>
            </a:r>
            <a:r>
              <a:rPr lang="sr-Latn-RS" dirty="0" smtClean="0"/>
              <a:t>,</a:t>
            </a:r>
            <a:r>
              <a:rPr lang="sr-Cyrl-RS" dirty="0" smtClean="0"/>
              <a:t>93</a:t>
            </a:r>
            <a:r>
              <a:rPr lang="sr-Latn-RS" dirty="0" smtClean="0"/>
              <a:t> </a:t>
            </a:r>
            <a:r>
              <a:rPr lang="sr-Cyrl-RS" dirty="0"/>
              <a:t>милиона случајева</a:t>
            </a:r>
            <a:r>
              <a:rPr lang="sr-Latn-RS" dirty="0" smtClean="0"/>
              <a:t>)</a:t>
            </a:r>
            <a:endParaRPr lang="sr-Cyrl-RS" dirty="0"/>
          </a:p>
          <a:p>
            <a:pPr lvl="1"/>
            <a:r>
              <a:rPr lang="sr-Cyrl-RS" sz="2400" b="1" dirty="0"/>
              <a:t>рак </a:t>
            </a:r>
            <a:r>
              <a:rPr lang="sr-Cyrl-RS" sz="2400" b="1" dirty="0" smtClean="0"/>
              <a:t>простате 	</a:t>
            </a:r>
            <a:r>
              <a:rPr lang="sr-Cyrl-RS" sz="2400" dirty="0" smtClean="0"/>
              <a:t>                              </a:t>
            </a:r>
            <a:r>
              <a:rPr lang="sr-Latn-RS" dirty="0" smtClean="0"/>
              <a:t>(</a:t>
            </a:r>
            <a:r>
              <a:rPr lang="sr-Cyrl-RS" dirty="0" smtClean="0"/>
              <a:t>1</a:t>
            </a:r>
            <a:r>
              <a:rPr lang="sr-Latn-RS" dirty="0" smtClean="0"/>
              <a:t>,</a:t>
            </a:r>
            <a:r>
              <a:rPr lang="sr-Cyrl-RS" dirty="0" smtClean="0"/>
              <a:t>41</a:t>
            </a:r>
            <a:r>
              <a:rPr lang="sr-Latn-RS" dirty="0" smtClean="0"/>
              <a:t> </a:t>
            </a:r>
            <a:r>
              <a:rPr lang="sr-Cyrl-RS" dirty="0"/>
              <a:t>милиона случајева</a:t>
            </a:r>
            <a:r>
              <a:rPr lang="sr-Latn-RS" dirty="0" smtClean="0"/>
              <a:t>)</a:t>
            </a:r>
            <a:endParaRPr lang="sr-Cyrl-RS" dirty="0"/>
          </a:p>
          <a:p>
            <a:pPr lvl="1"/>
            <a:r>
              <a:rPr lang="sr-Cyrl-RS" sz="2400" b="1" dirty="0"/>
              <a:t>рак коже (немеланомски</a:t>
            </a:r>
            <a:r>
              <a:rPr lang="sr-Cyrl-RS" sz="2400" b="1" dirty="0" smtClean="0"/>
              <a:t>)      </a:t>
            </a:r>
            <a:r>
              <a:rPr lang="sr-Latn-RS" dirty="0" smtClean="0"/>
              <a:t>(</a:t>
            </a:r>
            <a:r>
              <a:rPr lang="sr-Cyrl-RS" dirty="0" smtClean="0"/>
              <a:t>1</a:t>
            </a:r>
            <a:r>
              <a:rPr lang="sr-Latn-RS" dirty="0" smtClean="0"/>
              <a:t>,2</a:t>
            </a:r>
            <a:r>
              <a:rPr lang="sr-Cyrl-RS" dirty="0" smtClean="0"/>
              <a:t>0</a:t>
            </a:r>
            <a:r>
              <a:rPr lang="sr-Latn-RS" dirty="0" smtClean="0"/>
              <a:t> </a:t>
            </a:r>
            <a:r>
              <a:rPr lang="sr-Cyrl-RS" dirty="0"/>
              <a:t>милиона случајева</a:t>
            </a:r>
            <a:r>
              <a:rPr lang="sr-Latn-RS" dirty="0" smtClean="0"/>
              <a:t>)</a:t>
            </a:r>
            <a:endParaRPr lang="sr-Cyrl-RS" dirty="0"/>
          </a:p>
          <a:p>
            <a:pPr lvl="1"/>
            <a:r>
              <a:rPr lang="sr-Cyrl-RS" sz="2400" b="1" dirty="0"/>
              <a:t>рак </a:t>
            </a:r>
            <a:r>
              <a:rPr lang="sr-Cyrl-RS" sz="2400" b="1" dirty="0" smtClean="0"/>
              <a:t>желуца 	                            </a:t>
            </a:r>
            <a:r>
              <a:rPr lang="sr-Latn-RS" dirty="0" smtClean="0"/>
              <a:t>(</a:t>
            </a:r>
            <a:r>
              <a:rPr lang="sr-Cyrl-RS" dirty="0" smtClean="0"/>
              <a:t>1</a:t>
            </a:r>
            <a:r>
              <a:rPr lang="sr-Latn-RS" dirty="0" smtClean="0"/>
              <a:t>,</a:t>
            </a:r>
            <a:r>
              <a:rPr lang="sr-Cyrl-RS" dirty="0" smtClean="0"/>
              <a:t>09</a:t>
            </a:r>
            <a:r>
              <a:rPr lang="sr-Latn-RS" dirty="0" smtClean="0"/>
              <a:t> </a:t>
            </a:r>
            <a:r>
              <a:rPr lang="sr-Cyrl-RS" dirty="0"/>
              <a:t>милиона случајева</a:t>
            </a:r>
            <a:r>
              <a:rPr lang="sr-Latn-RS" dirty="0" smtClean="0"/>
              <a:t>)</a:t>
            </a:r>
            <a:endParaRPr lang="sr-Cyrl-RS" dirty="0"/>
          </a:p>
          <a:p>
            <a:endParaRPr lang="sr-Cyrl-RS" sz="2400" dirty="0" smtClean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262277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0557" y="960470"/>
            <a:ext cx="7086125" cy="2057400"/>
          </a:xfrm>
        </p:spPr>
        <p:txBody>
          <a:bodyPr>
            <a:noAutofit/>
          </a:bodyPr>
          <a:lstStyle/>
          <a:p>
            <a:pPr algn="ctr"/>
            <a:r>
              <a:rPr lang="sr-Cyrl-RS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41.4</a:t>
            </a:r>
            <a:r>
              <a:rPr lang="en-US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sr-Cyrl-RS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sr-Cyrl-RS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новооболелих</a:t>
            </a:r>
            <a:r>
              <a:rPr lang="sr-Cyrl-RS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sr-Cyrl-RS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</a:t>
            </a:r>
            <a:r>
              <a:rPr lang="sr-Cyrl-RS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sr-Latn-RS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sr-Cyrl-RS" sz="5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</a:t>
            </a:r>
            <a:r>
              <a:rPr lang="sr-Cyrl-RS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r-Cyrl-RS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умрлих*</a:t>
            </a:r>
            <a:endParaRPr lang="en-US" sz="5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1000" y="3332284"/>
            <a:ext cx="6019800" cy="2992315"/>
          </a:xfrm>
        </p:spPr>
        <p:txBody>
          <a:bodyPr>
            <a:normAutofit/>
          </a:bodyPr>
          <a:lstStyle/>
          <a:p>
            <a:r>
              <a:rPr lang="sr-Cyrl-CS" sz="2400" dirty="0"/>
              <a:t>Водећи узроци оболевања и умирања од рака у нашој земљи готово су идентични водећим узроцима оболевања и смртности од малигних тумора у већини земаља у развоју. </a:t>
            </a:r>
            <a:endParaRPr lang="ru-RU" sz="2400" dirty="0"/>
          </a:p>
          <a:p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6613461"/>
            <a:ext cx="4343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sr-Cyrl-R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*Извор</a:t>
            </a:r>
            <a:r>
              <a:rPr kumimoji="0" lang="sr-Cyrl-RS" sz="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: </a:t>
            </a:r>
            <a:r>
              <a:rPr lang="en-US" sz="800" dirty="0">
                <a:solidFill>
                  <a:srgbClr val="000000"/>
                </a:solidFill>
              </a:rPr>
              <a:t>https://www.batut.org.rs/download/publikacije/MaligniTumoriuRepubliciSrbiji2024.pdf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9924" y="2441111"/>
            <a:ext cx="2057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R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anose="020B0503020204020204"/>
                <a:ea typeface="+mn-ea"/>
                <a:cs typeface="+mn-cs"/>
              </a:rPr>
              <a:t>Србија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anose="020B0503020204020204"/>
                <a:ea typeface="+mn-ea"/>
                <a:cs typeface="+mn-cs"/>
              </a:rPr>
              <a:t>20</a:t>
            </a:r>
            <a:r>
              <a:rPr kumimoji="0" lang="sr-Cyrl-R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anose="020B0503020204020204"/>
                <a:ea typeface="+mn-ea"/>
                <a:cs typeface="+mn-cs"/>
              </a:rPr>
              <a:t>2</a:t>
            </a:r>
            <a:r>
              <a:rPr lang="sr-Cyrl-RS" sz="4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/>
              </a:rPr>
              <a:t>4</a:t>
            </a:r>
            <a:r>
              <a:rPr kumimoji="0" lang="sr-Latn-R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anose="020B0503020204020204"/>
                <a:ea typeface="+mn-ea"/>
                <a:cs typeface="+mn-cs"/>
              </a:rPr>
              <a:t>. </a:t>
            </a:r>
            <a:endParaRPr kumimoji="0" lang="sr-Cyrl-R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Cyrl-R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rbel" panose="020B0503020204020204"/>
                <a:ea typeface="+mn-ea"/>
                <a:cs typeface="+mn-cs"/>
              </a:rPr>
              <a:t>година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343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939" y="1301262"/>
            <a:ext cx="2980592" cy="3886200"/>
          </a:xfrm>
        </p:spPr>
        <p:txBody>
          <a:bodyPr>
            <a:normAutofit/>
          </a:bodyPr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Најчешће локализације рака у популацији Србије, </a:t>
            </a:r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35335" y="2133600"/>
            <a:ext cx="3457934" cy="2514600"/>
          </a:xfrm>
        </p:spPr>
        <p:txBody>
          <a:bodyPr>
            <a:noAutofit/>
          </a:bodyPr>
          <a:lstStyle/>
          <a:p>
            <a:r>
              <a:rPr lang="ru-RU" sz="3200" dirty="0"/>
              <a:t>Код </a:t>
            </a:r>
            <a:r>
              <a:rPr lang="ru-RU" sz="3200" b="1" dirty="0"/>
              <a:t>мушкараца</a:t>
            </a:r>
            <a:r>
              <a:rPr lang="en-US" sz="3200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800" dirty="0"/>
              <a:t>рак плућа и бронха </a:t>
            </a:r>
            <a:endParaRPr lang="en-US" sz="2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sr-Cyrl-RS" sz="2800" dirty="0"/>
              <a:t>рак </a:t>
            </a:r>
            <a:r>
              <a:rPr lang="ru-RU" sz="2800" dirty="0"/>
              <a:t>дебелог црева</a:t>
            </a:r>
            <a:endParaRPr lang="en-US" sz="2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800" dirty="0"/>
              <a:t>рак простате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69789" y="2021294"/>
            <a:ext cx="3880017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Код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жена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рак дојке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рак плућа и бронха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рак дебелог црева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рак грлића материце</a:t>
            </a:r>
          </a:p>
        </p:txBody>
      </p:sp>
    </p:spTree>
    <p:extLst>
      <p:ext uri="{BB962C8B-B14F-4D97-AF65-F5344CB8AC3E}">
        <p14:creationId xmlns:p14="http://schemas.microsoft.com/office/powerpoint/2010/main" val="4248966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узрокује рак?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1" y="1471748"/>
            <a:ext cx="5681643" cy="3905362"/>
          </a:xfrm>
        </p:spPr>
        <p:txBody>
          <a:bodyPr>
            <a:noAutofit/>
          </a:bodyPr>
          <a:lstStyle/>
          <a:p>
            <a:r>
              <a:rPr lang="sr-Cyrl-RS" sz="2800" dirty="0"/>
              <a:t>Настајање рака отпочиње </a:t>
            </a:r>
            <a:r>
              <a:rPr lang="sr-Cyrl-RS" sz="2800" b="1" dirty="0"/>
              <a:t>трансформацијом нормалне ћелије у малигну ћелију</a:t>
            </a:r>
          </a:p>
          <a:p>
            <a:endParaRPr lang="sr-Cyrl-RS" sz="2800" b="1" dirty="0"/>
          </a:p>
          <a:p>
            <a:r>
              <a:rPr lang="sr-Cyrl-RS" sz="2800" dirty="0"/>
              <a:t>Овај процес је обично постепен, и креће се од почетног развоја </a:t>
            </a:r>
            <a:r>
              <a:rPr lang="sr-Cyrl-RS" sz="2800" b="1" dirty="0"/>
              <a:t>преканцерске лезије</a:t>
            </a:r>
            <a:r>
              <a:rPr lang="sr-Cyrl-RS" sz="2800" dirty="0"/>
              <a:t>, до настанка </a:t>
            </a:r>
            <a:r>
              <a:rPr lang="sr-Cyrl-RS" sz="2800" b="1" dirty="0"/>
              <a:t>малигног тумора</a:t>
            </a:r>
          </a:p>
          <a:p>
            <a:endParaRPr lang="sr-Cyrl-RS" sz="2800" dirty="0"/>
          </a:p>
          <a:p>
            <a:r>
              <a:rPr lang="sr-Cyrl-RS" sz="2800" b="1" dirty="0"/>
              <a:t>Старење</a:t>
            </a:r>
            <a:r>
              <a:rPr lang="sr-Cyrl-RS" sz="2800" dirty="0"/>
              <a:t> има велики утицај – учесталост појаве рака значајно се повећава у каснијим годинама живота</a:t>
            </a:r>
          </a:p>
        </p:txBody>
      </p:sp>
    </p:spTree>
    <p:extLst>
      <p:ext uri="{BB962C8B-B14F-4D97-AF65-F5344CB8AC3E}">
        <p14:creationId xmlns:p14="http://schemas.microsoft.com/office/powerpoint/2010/main" val="1598532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7000">
        <p14:reveal/>
      </p:transition>
    </mc:Choice>
    <mc:Fallback xmlns="">
      <p:transition spd="slow" advClick="0" advTm="1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узрокује рак?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295400"/>
            <a:ext cx="5791200" cy="4114800"/>
          </a:xfrm>
        </p:spPr>
        <p:txBody>
          <a:bodyPr>
            <a:noAutofit/>
          </a:bodyPr>
          <a:lstStyle/>
          <a:p>
            <a:r>
              <a:rPr lang="sr-Cyrl-RS" sz="3200" dirty="0"/>
              <a:t>Постоје 4 групе фактора који могу да узрокују рак:</a:t>
            </a:r>
          </a:p>
          <a:p>
            <a:endParaRPr lang="sr-Cyrl-RS" sz="3200" dirty="0"/>
          </a:p>
          <a:p>
            <a:pPr lvl="1"/>
            <a:r>
              <a:rPr lang="sr-Cyrl-RS" sz="2800" b="1" dirty="0"/>
              <a:t>Генетски фактори</a:t>
            </a:r>
          </a:p>
          <a:p>
            <a:pPr lvl="1"/>
            <a:r>
              <a:rPr lang="sr-Cyrl-RS" sz="2800" b="1" dirty="0"/>
              <a:t>Физички агенси</a:t>
            </a:r>
            <a:r>
              <a:rPr lang="sr-Cyrl-RS" sz="2800" dirty="0"/>
              <a:t> (нпр. </a:t>
            </a:r>
            <a:r>
              <a:rPr lang="en-GB" sz="2800" dirty="0"/>
              <a:t>UV </a:t>
            </a:r>
            <a:r>
              <a:rPr lang="sr-Cyrl-RS" sz="2800" dirty="0"/>
              <a:t>и јонизујућа зрачења)</a:t>
            </a:r>
          </a:p>
          <a:p>
            <a:pPr lvl="1"/>
            <a:r>
              <a:rPr lang="sr-Cyrl-RS" sz="2800" b="1" dirty="0"/>
              <a:t>Хемијски агенси</a:t>
            </a:r>
            <a:r>
              <a:rPr lang="sr-Cyrl-RS" sz="2800" dirty="0"/>
              <a:t> (нпр. азбест, афлатоксин, арсен, компоненте дуванског дима)</a:t>
            </a:r>
          </a:p>
          <a:p>
            <a:pPr lvl="1"/>
            <a:r>
              <a:rPr lang="sr-Cyrl-RS" sz="2800" b="1" dirty="0"/>
              <a:t>Биолошки агенси </a:t>
            </a:r>
            <a:r>
              <a:rPr lang="sr-Cyrl-RS" sz="2800" dirty="0"/>
              <a:t>(нпр. одређене вирусне и бактеријске инфекције)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68499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7000">
        <p14:reveal/>
      </p:transition>
    </mc:Choice>
    <mc:Fallback xmlns="">
      <p:transition spd="slow" advClick="0" advTm="1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узрокује рак?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0" y="1295401"/>
            <a:ext cx="6248400" cy="4022941"/>
          </a:xfrm>
        </p:spPr>
        <p:txBody>
          <a:bodyPr>
            <a:noAutofit/>
          </a:bodyPr>
          <a:lstStyle/>
          <a:p>
            <a:r>
              <a:rPr lang="sr-Cyrl-RS" sz="2400" dirty="0"/>
              <a:t>Постоје и бројни </a:t>
            </a:r>
            <a:r>
              <a:rPr lang="sr-Cyrl-RS" sz="2400" b="1" dirty="0"/>
              <a:t>фактори ризика </a:t>
            </a:r>
            <a:r>
              <a:rPr lang="sr-Cyrl-RS" sz="2400" dirty="0"/>
              <a:t>који су повезани са настанком рака. Најважнији су :</a:t>
            </a:r>
          </a:p>
          <a:p>
            <a:endParaRPr lang="sr-Cyrl-RS" sz="2400" dirty="0"/>
          </a:p>
          <a:p>
            <a:pPr lvl="1"/>
            <a:r>
              <a:rPr lang="sr-Cyrl-RS" sz="2000" b="1" dirty="0"/>
              <a:t>Употреба дуванских производа</a:t>
            </a:r>
          </a:p>
          <a:p>
            <a:pPr lvl="1"/>
            <a:r>
              <a:rPr lang="sr-Cyrl-RS" sz="2000" b="1" dirty="0"/>
              <a:t>Конзумација алкохола</a:t>
            </a:r>
          </a:p>
          <a:p>
            <a:pPr lvl="1"/>
            <a:r>
              <a:rPr lang="sr-Cyrl-RS" sz="2000" b="1" dirty="0"/>
              <a:t>Неправилна исхрана</a:t>
            </a:r>
          </a:p>
          <a:p>
            <a:pPr lvl="1"/>
            <a:r>
              <a:rPr lang="sr-Cyrl-RS" sz="2000" b="1" dirty="0"/>
              <a:t>Физичка неактивност</a:t>
            </a:r>
          </a:p>
          <a:p>
            <a:pPr lvl="1"/>
            <a:r>
              <a:rPr lang="sr-Cyrl-RS" sz="2000" b="1" dirty="0"/>
              <a:t>Хроничне инфекције (нпр. хепатитис Б и Ц)</a:t>
            </a:r>
          </a:p>
          <a:p>
            <a:pPr lvl="1"/>
            <a:endParaRPr lang="sr-Cyrl-RS" sz="2000" b="1" dirty="0"/>
          </a:p>
          <a:p>
            <a:r>
              <a:rPr lang="sr-Cyrl-RS" sz="2400" b="1" dirty="0"/>
              <a:t>Прва 4 побројана фактора ризика </a:t>
            </a:r>
            <a:r>
              <a:rPr lang="sr-Cyrl-RS" sz="2400" dirty="0"/>
              <a:t>повезани су са настанком и других хроничних незазраних болести – болести срца и крвних судова, шећерна болест</a:t>
            </a:r>
          </a:p>
        </p:txBody>
      </p:sp>
    </p:spTree>
    <p:extLst>
      <p:ext uri="{BB962C8B-B14F-4D97-AF65-F5344CB8AC3E}">
        <p14:creationId xmlns:p14="http://schemas.microsoft.com/office/powerpoint/2010/main" val="243691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6000">
        <p14:reveal/>
      </p:transition>
    </mc:Choice>
    <mc:Fallback xmlns="">
      <p:transition spd="slow" advClick="0" advTm="16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Који су симптоми и знаци појаве рака?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0" y="1161448"/>
            <a:ext cx="5943600" cy="4525963"/>
          </a:xfrm>
        </p:spPr>
        <p:txBody>
          <a:bodyPr>
            <a:noAutofit/>
          </a:bodyPr>
          <a:lstStyle/>
          <a:p>
            <a:r>
              <a:rPr lang="sr-Cyrl-RS" sz="2800" dirty="0"/>
              <a:t>Бројни су могући симптоми и знаци, а болест често не даје никакве промене</a:t>
            </a:r>
            <a:endParaRPr lang="en-US" sz="2800" dirty="0"/>
          </a:p>
          <a:p>
            <a:endParaRPr lang="sr-Cyrl-RS" sz="2800" dirty="0"/>
          </a:p>
          <a:p>
            <a:r>
              <a:rPr lang="sr-Cyrl-RS" sz="2800" dirty="0"/>
              <a:t>Веома је важно обратити пажњу на </a:t>
            </a:r>
            <a:r>
              <a:rPr lang="sr-Cyrl-RS" sz="2800" b="1" dirty="0"/>
              <a:t>необјашњиве телесне промене</a:t>
            </a:r>
            <a:endParaRPr lang="en-US" sz="2800" b="1" dirty="0"/>
          </a:p>
          <a:p>
            <a:endParaRPr lang="sr-Cyrl-RS" sz="2800" b="1" dirty="0"/>
          </a:p>
          <a:p>
            <a:r>
              <a:rPr lang="sr-Cyrl-RS" sz="2800" dirty="0"/>
              <a:t>Ове појаве могу бити последица бројних других болести и стања, али је </a:t>
            </a:r>
            <a:r>
              <a:rPr lang="sr-Cyrl-RS" sz="2800" b="1" dirty="0"/>
              <a:t>важно да се обратите лекару</a:t>
            </a:r>
            <a:r>
              <a:rPr lang="sr-Cyrl-RS" sz="2800" dirty="0"/>
              <a:t> како би се утврдила права природа промена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52900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5000">
        <p14:reveal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ra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958</Words>
  <Application>Microsoft Office PowerPoint</Application>
  <PresentationFormat>Widescreen</PresentationFormat>
  <Paragraphs>144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Corbel</vt:lpstr>
      <vt:lpstr>Wingdings 2</vt:lpstr>
      <vt:lpstr>Office Theme</vt:lpstr>
      <vt:lpstr>Frame</vt:lpstr>
      <vt:lpstr>Март – Месец  борбе против рака 2026.  Градски завод за јавно здравље Београд</vt:lpstr>
      <vt:lpstr>Шта је то рак?</vt:lpstr>
      <vt:lpstr>Колико је рак учестала болест?</vt:lpstr>
      <vt:lpstr>41.472 новооболелих, 20.314 умрлих*</vt:lpstr>
      <vt:lpstr>Најчешће локализације рака у популацији Србије, 2024.</vt:lpstr>
      <vt:lpstr>Шта узрокује рак?</vt:lpstr>
      <vt:lpstr>Шта узрокује рак?</vt:lpstr>
      <vt:lpstr>Шта узрокује рак?</vt:lpstr>
      <vt:lpstr>Који су симптоми и знаци појаве рака?</vt:lpstr>
      <vt:lpstr>Који су симптоми и знаци појаве рака?</vt:lpstr>
      <vt:lpstr>Који су симптоми и знаци појаве рака?</vt:lpstr>
      <vt:lpstr>Који су симптоми и знаци појаве рака?</vt:lpstr>
      <vt:lpstr>На које узроке рака можемо да утичемо?</vt:lpstr>
      <vt:lpstr>На које узроке рака можемо да утичемо?</vt:lpstr>
      <vt:lpstr>Нездрави животни стилови носе високу цену</vt:lpstr>
      <vt:lpstr>Сваки десети случај рака је последица инфекције</vt:lpstr>
      <vt:lpstr>Национални програми за скрининг рака</vt:lpstr>
      <vt:lpstr>Шта свако од нас може да учини?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Март – Месец  борбе против рака 2024.  Градски завод за јавно здравље Београд</dc:title>
  <dc:creator>Nemanja Stefanovic</dc:creator>
  <cp:lastModifiedBy>Nemanja Stefanovic</cp:lastModifiedBy>
  <cp:revision>7</cp:revision>
  <dcterms:created xsi:type="dcterms:W3CDTF">2025-02-19T11:00:14Z</dcterms:created>
  <dcterms:modified xsi:type="dcterms:W3CDTF">2026-02-20T08:35:12Z</dcterms:modified>
</cp:coreProperties>
</file>