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6" autoAdjust="0"/>
    <p:restoredTop sz="94660"/>
  </p:normalViewPr>
  <p:slideViewPr>
    <p:cSldViewPr snapToGrid="0">
      <p:cViewPr varScale="1">
        <p:scale>
          <a:sx n="87" d="100"/>
          <a:sy n="87" d="100"/>
        </p:scale>
        <p:origin x="45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38C302-7F48-452D-AC7B-3C1528644F79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258A4D-2208-4855-AF46-CF74A7EA1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322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RS" smtClean="0"/>
              <a:t>3574 - 2022.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258A4D-2208-4855-AF46-CF74A7EA12E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719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24691" cy="688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741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98C9-DB78-43FE-83FC-83F388EE717A}" type="datetimeFigureOut">
              <a:rPr lang="en-GB" smtClean="0"/>
              <a:t>11/09/2023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730-D0B8-4C5E-A85F-29B1F4932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8860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98C9-DB78-43FE-83FC-83F388EE717A}" type="datetimeFigureOut">
              <a:rPr lang="en-GB" smtClean="0"/>
              <a:t>11/09/2023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730-D0B8-4C5E-A85F-29B1F4932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2797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81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336" y="365125"/>
            <a:ext cx="11099346" cy="1059543"/>
          </a:xfrm>
        </p:spPr>
        <p:txBody>
          <a:bodyPr>
            <a:normAutofit/>
          </a:bodyPr>
          <a:lstStyle>
            <a:lvl1pPr>
              <a:defRPr sz="3400" b="1"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075" y="1825625"/>
            <a:ext cx="11062607" cy="4351338"/>
          </a:xfrm>
        </p:spPr>
        <p:txBody>
          <a:bodyPr/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63336" y="1624693"/>
            <a:ext cx="11099346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7749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98C9-DB78-43FE-83FC-83F388EE717A}" type="datetimeFigureOut">
              <a:rPr lang="en-GB" smtClean="0"/>
              <a:t>11/09/2023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730-D0B8-4C5E-A85F-29B1F4932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9464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98C9-DB78-43FE-83FC-83F388EE717A}" type="datetimeFigureOut">
              <a:rPr lang="en-GB" smtClean="0"/>
              <a:t>11/09/2023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730-D0B8-4C5E-A85F-29B1F4932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438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98C9-DB78-43FE-83FC-83F388EE717A}" type="datetimeFigureOut">
              <a:rPr lang="en-GB" smtClean="0"/>
              <a:t>11/09/2023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730-D0B8-4C5E-A85F-29B1F4932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5408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98C9-DB78-43FE-83FC-83F388EE717A}" type="datetimeFigureOut">
              <a:rPr lang="en-GB" smtClean="0"/>
              <a:t>11/09/2023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730-D0B8-4C5E-A85F-29B1F4932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2371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98C9-DB78-43FE-83FC-83F388EE717A}" type="datetimeFigureOut">
              <a:rPr lang="en-GB" smtClean="0"/>
              <a:t>11/09/2023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730-D0B8-4C5E-A85F-29B1F4932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5835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98C9-DB78-43FE-83FC-83F388EE717A}" type="datetimeFigureOut">
              <a:rPr lang="en-GB" smtClean="0"/>
              <a:t>11/09/2023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730-D0B8-4C5E-A85F-29B1F4932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2726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98C9-DB78-43FE-83FC-83F388EE717A}" type="datetimeFigureOut">
              <a:rPr lang="en-GB" smtClean="0"/>
              <a:t>11/09/2023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730-D0B8-4C5E-A85F-29B1F4932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2333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39332" y="365125"/>
            <a:ext cx="941446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4C98C9-DB78-43FE-83FC-83F388EE717A}" type="datetimeFigureOut">
              <a:rPr lang="en-GB" smtClean="0"/>
              <a:t>11/09/2023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03E730-D0B8-4C5E-A85F-29B1F4932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3209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989" y="6227182"/>
            <a:ext cx="457240" cy="4511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218072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40"/>
    </mc:Choice>
    <mc:Fallback xmlns="">
      <p:transition spd="slow" advTm="194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6000" dirty="0"/>
              <a:t>СВЕТСКИ ДАН КОНТРАЦЕПЦИЈЕ</a:t>
            </a:r>
            <a:endParaRPr lang="en-GB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sr-Latn-RS" sz="2800" dirty="0" smtClean="0">
              <a:solidFill>
                <a:prstClr val="black"/>
              </a:solidFill>
            </a:endParaRPr>
          </a:p>
          <a:p>
            <a:pPr lvl="0"/>
            <a:endParaRPr lang="sr-Latn-RS" sz="2800" dirty="0">
              <a:solidFill>
                <a:prstClr val="black"/>
              </a:solidFill>
            </a:endParaRPr>
          </a:p>
          <a:p>
            <a:pPr lvl="0"/>
            <a:r>
              <a:rPr lang="sr-Cyrl-RS" sz="2800" dirty="0" smtClean="0">
                <a:solidFill>
                  <a:prstClr val="black"/>
                </a:solidFill>
              </a:rPr>
              <a:t>Контрацепција </a:t>
            </a:r>
            <a:r>
              <a:rPr lang="sr-Cyrl-RS" sz="2800" dirty="0">
                <a:solidFill>
                  <a:prstClr val="black"/>
                </a:solidFill>
              </a:rPr>
              <a:t>је скуп метода и средстава који спречавају зачеће, тј. нежељену трудноћу.</a:t>
            </a:r>
            <a:endParaRPr lang="sr-Latn-RS" sz="28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sr-Cyrl-RS" sz="2800" dirty="0">
              <a:solidFill>
                <a:prstClr val="black"/>
              </a:solidFill>
            </a:endParaRPr>
          </a:p>
          <a:p>
            <a:pPr lvl="0"/>
            <a:r>
              <a:rPr lang="sr-Cyrl-RS" sz="2800" dirty="0">
                <a:solidFill>
                  <a:prstClr val="black"/>
                </a:solidFill>
              </a:rPr>
              <a:t>Употреба контрацептивних средстава </a:t>
            </a:r>
            <a:r>
              <a:rPr lang="sr-Cyrl-RS" sz="2800" dirty="0" smtClean="0">
                <a:solidFill>
                  <a:prstClr val="black"/>
                </a:solidFill>
              </a:rPr>
              <a:t>штити </a:t>
            </a:r>
            <a:r>
              <a:rPr lang="sr-Cyrl-RS" sz="2800" dirty="0">
                <a:solidFill>
                  <a:prstClr val="black"/>
                </a:solidFill>
              </a:rPr>
              <a:t>и од полно преносивих инфекција. </a:t>
            </a:r>
            <a:endParaRPr lang="en-US" sz="28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35" y="6176963"/>
            <a:ext cx="457240" cy="45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299678"/>
      </p:ext>
    </p:extLst>
  </p:cSld>
  <p:clrMapOvr>
    <a:masterClrMapping/>
  </p:clrMapOvr>
  <p:transition spd="slow" advClick="0" advTm="6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6000" dirty="0"/>
              <a:t>СВЕТСКИ ДАН КОНТРАЦЕПЦИЈЕ</a:t>
            </a:r>
            <a:endParaRPr lang="en-GB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Cyrl-RS" sz="2800" dirty="0">
                <a:solidFill>
                  <a:prstClr val="black"/>
                </a:solidFill>
              </a:rPr>
              <a:t>Кампања </a:t>
            </a:r>
            <a:r>
              <a:rPr lang="sr-Latn-RS" sz="2800" dirty="0" smtClean="0">
                <a:solidFill>
                  <a:prstClr val="black"/>
                </a:solidFill>
              </a:rPr>
              <a:t>je </a:t>
            </a:r>
            <a:r>
              <a:rPr lang="sr-Cyrl-RS" sz="2800" dirty="0" smtClean="0">
                <a:solidFill>
                  <a:prstClr val="black"/>
                </a:solidFill>
              </a:rPr>
              <a:t>покренута </a:t>
            </a:r>
            <a:r>
              <a:rPr lang="sr-Cyrl-RS" sz="2800" dirty="0">
                <a:solidFill>
                  <a:prstClr val="black"/>
                </a:solidFill>
              </a:rPr>
              <a:t>на глобалном нивоу 2007. године</a:t>
            </a:r>
            <a:r>
              <a:rPr lang="sr-Cyrl-RS" sz="2800" dirty="0" smtClean="0">
                <a:solidFill>
                  <a:prstClr val="black"/>
                </a:solidFill>
              </a:rPr>
              <a:t>.</a:t>
            </a:r>
            <a:endParaRPr lang="sr-Latn-RS" sz="2800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sr-Cyrl-RS" sz="2800" dirty="0">
              <a:solidFill>
                <a:prstClr val="black"/>
              </a:solidFill>
            </a:endParaRPr>
          </a:p>
          <a:p>
            <a:pPr lvl="0"/>
            <a:r>
              <a:rPr lang="sr-Cyrl-RS" sz="2800" dirty="0">
                <a:solidFill>
                  <a:prstClr val="black"/>
                </a:solidFill>
              </a:rPr>
              <a:t>Неодвојиви део кампање је и </a:t>
            </a:r>
            <a:r>
              <a:rPr lang="sr-Cyrl-RS" sz="2800" b="1" dirty="0">
                <a:solidFill>
                  <a:prstClr val="black"/>
                </a:solidFill>
              </a:rPr>
              <a:t>планирање породице</a:t>
            </a:r>
            <a:r>
              <a:rPr lang="sr-Cyrl-RS" sz="2800" dirty="0" smtClean="0">
                <a:solidFill>
                  <a:prstClr val="black"/>
                </a:solidFill>
              </a:rPr>
              <a:t>.</a:t>
            </a:r>
            <a:endParaRPr lang="sr-Latn-RS" sz="2800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sr-Cyrl-RS" sz="2800" dirty="0">
              <a:solidFill>
                <a:prstClr val="black"/>
              </a:solidFill>
            </a:endParaRPr>
          </a:p>
          <a:p>
            <a:pPr lvl="0"/>
            <a:r>
              <a:rPr lang="sr-Cyrl-RS" sz="2800" dirty="0">
                <a:solidFill>
                  <a:prstClr val="black"/>
                </a:solidFill>
              </a:rPr>
              <a:t>Планирање породице омогућава појединцима да планирају и остваре жељени број деце као и да планирају време њиховог рађања </a:t>
            </a:r>
            <a:r>
              <a:rPr lang="sr-Cyrl-RS" sz="2800" dirty="0" smtClean="0">
                <a:solidFill>
                  <a:prstClr val="black"/>
                </a:solidFill>
              </a:rPr>
              <a:t>и </a:t>
            </a:r>
            <a:r>
              <a:rPr lang="sr-Cyrl-RS" sz="2800" dirty="0">
                <a:solidFill>
                  <a:prstClr val="black"/>
                </a:solidFill>
              </a:rPr>
              <a:t>размак између порођаја. </a:t>
            </a:r>
            <a:endParaRPr lang="en-US" sz="28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35" y="6176963"/>
            <a:ext cx="457240" cy="45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63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2000">
        <p:split orient="vert"/>
      </p:transition>
    </mc:Choice>
    <mc:Fallback xmlns="">
      <p:transition spd="slow" advClick="0" advTm="1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6000" dirty="0"/>
              <a:t>СВЕТСКИ ДАН КОНТРАЦЕПЦИЈЕ</a:t>
            </a:r>
            <a:endParaRPr lang="en-GB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Cyrl-RS" sz="2800" dirty="0">
                <a:solidFill>
                  <a:prstClr val="black"/>
                </a:solidFill>
              </a:rPr>
              <a:t>Жена савременог доба има потребу и право да буде ослобођена страховања и суочавања са </a:t>
            </a:r>
            <a:r>
              <a:rPr lang="sr-Cyrl-RS" sz="2800" b="1" dirty="0">
                <a:solidFill>
                  <a:prstClr val="black"/>
                </a:solidFill>
              </a:rPr>
              <a:t>непланираном</a:t>
            </a:r>
            <a:r>
              <a:rPr lang="sr-Cyrl-RS" sz="2800" dirty="0">
                <a:solidFill>
                  <a:prstClr val="black"/>
                </a:solidFill>
              </a:rPr>
              <a:t> и </a:t>
            </a:r>
            <a:r>
              <a:rPr lang="sr-Cyrl-RS" sz="2800" b="1" dirty="0">
                <a:solidFill>
                  <a:prstClr val="black"/>
                </a:solidFill>
              </a:rPr>
              <a:t>нежељеном</a:t>
            </a:r>
            <a:r>
              <a:rPr lang="sr-Cyrl-RS" sz="2800" dirty="0">
                <a:solidFill>
                  <a:prstClr val="black"/>
                </a:solidFill>
              </a:rPr>
              <a:t> трудноћом. </a:t>
            </a:r>
            <a:endParaRPr lang="sr-Latn-RS" sz="2800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sr-Cyrl-RS" sz="2800" dirty="0">
              <a:solidFill>
                <a:prstClr val="black"/>
              </a:solidFill>
            </a:endParaRPr>
          </a:p>
          <a:p>
            <a:pPr lvl="0"/>
            <a:r>
              <a:rPr lang="sr-Cyrl-RS" sz="2800" dirty="0">
                <a:solidFill>
                  <a:prstClr val="black"/>
                </a:solidFill>
              </a:rPr>
              <a:t>Непланирана трудноћа угрожава физичко и психичко здравље жене и смањује могућност  за рађање здравог новорођенчета као и његов оптимални телесни и ментални </a:t>
            </a:r>
            <a:r>
              <a:rPr lang="sr-Cyrl-RS" sz="2800" dirty="0" smtClean="0">
                <a:solidFill>
                  <a:prstClr val="black"/>
                </a:solidFill>
              </a:rPr>
              <a:t>развој</a:t>
            </a:r>
            <a:r>
              <a:rPr lang="sr-Latn-RS" sz="2800" dirty="0" smtClean="0">
                <a:solidFill>
                  <a:prstClr val="black"/>
                </a:solidFill>
              </a:rPr>
              <a:t>.</a:t>
            </a:r>
          </a:p>
          <a:p>
            <a:pPr marL="0" lvl="0" indent="0">
              <a:buNone/>
            </a:pPr>
            <a:endParaRPr lang="sr-Cyrl-RS" sz="2800" dirty="0">
              <a:solidFill>
                <a:prstClr val="black"/>
              </a:solidFill>
            </a:endParaRPr>
          </a:p>
          <a:p>
            <a:pPr lvl="0"/>
            <a:r>
              <a:rPr lang="sr-Cyrl-RS" sz="2800" dirty="0">
                <a:solidFill>
                  <a:prstClr val="black"/>
                </a:solidFill>
              </a:rPr>
              <a:t>Само у</a:t>
            </a:r>
            <a:r>
              <a:rPr lang="sr-Cyrl-RS" sz="2800" dirty="0" smtClean="0">
                <a:solidFill>
                  <a:prstClr val="black"/>
                </a:solidFill>
              </a:rPr>
              <a:t> </a:t>
            </a:r>
            <a:r>
              <a:rPr lang="sr-Cyrl-RS" sz="2800" dirty="0">
                <a:solidFill>
                  <a:prstClr val="black"/>
                </a:solidFill>
              </a:rPr>
              <a:t>Београду је број абортуса у </a:t>
            </a:r>
            <a:r>
              <a:rPr lang="sr-Cyrl-RS" sz="2800" dirty="0" smtClean="0">
                <a:solidFill>
                  <a:prstClr val="black"/>
                </a:solidFill>
              </a:rPr>
              <a:t>2022. </a:t>
            </a:r>
            <a:r>
              <a:rPr lang="sr-Cyrl-RS" sz="2800" dirty="0">
                <a:solidFill>
                  <a:prstClr val="black"/>
                </a:solidFill>
              </a:rPr>
              <a:t>години износио </a:t>
            </a:r>
            <a:r>
              <a:rPr lang="sr-Cyrl-RS" sz="2800" b="1" dirty="0" smtClean="0">
                <a:solidFill>
                  <a:srgbClr val="FFFF00"/>
                </a:solidFill>
              </a:rPr>
              <a:t>3609</a:t>
            </a:r>
            <a:r>
              <a:rPr lang="sr-Cyrl-RS" sz="2800" dirty="0" smtClean="0">
                <a:solidFill>
                  <a:prstClr val="black"/>
                </a:solidFill>
              </a:rPr>
              <a:t>.</a:t>
            </a:r>
            <a:endParaRPr lang="en-US" sz="2800" dirty="0">
              <a:solidFill>
                <a:prstClr val="black"/>
              </a:solidFill>
            </a:endParaRP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35" y="6176963"/>
            <a:ext cx="457240" cy="45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852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6000" dirty="0"/>
              <a:t>СВЕТСКИ ДАН КОНТРАЦЕПЦИЈЕ</a:t>
            </a:r>
            <a:endParaRPr lang="en-GB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075" y="1825624"/>
            <a:ext cx="11062607" cy="4850597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sr-Cyrl-RS" sz="2400" dirty="0" smtClean="0">
                <a:solidFill>
                  <a:prstClr val="black"/>
                </a:solidFill>
              </a:rPr>
              <a:t> Савремену контрацепцију користи 40, 4 % сексуално активних жена узраста 15-49 година док непоуздане методе користи 17,1% жена.</a:t>
            </a:r>
          </a:p>
          <a:p>
            <a:pPr marL="0" lvl="0" indent="0">
              <a:buNone/>
            </a:pPr>
            <a:endParaRPr lang="sr-Cyrl-RS" sz="2400" dirty="0">
              <a:solidFill>
                <a:prstClr val="black"/>
              </a:solidFill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sr-Latn-RS" sz="2400" dirty="0">
                <a:solidFill>
                  <a:prstClr val="black"/>
                </a:solidFill>
              </a:rPr>
              <a:t> </a:t>
            </a:r>
            <a:r>
              <a:rPr lang="sr-Latn-RS" sz="2400" dirty="0" err="1">
                <a:solidFill>
                  <a:prstClr val="black"/>
                </a:solidFill>
              </a:rPr>
              <a:t>Међу</a:t>
            </a:r>
            <a:r>
              <a:rPr lang="sr-Latn-RS" sz="2400" dirty="0">
                <a:solidFill>
                  <a:prstClr val="black"/>
                </a:solidFill>
              </a:rPr>
              <a:t> </a:t>
            </a:r>
            <a:r>
              <a:rPr lang="sr-Latn-RS" sz="2400" dirty="0" err="1">
                <a:solidFill>
                  <a:prstClr val="black"/>
                </a:solidFill>
              </a:rPr>
              <a:t>модерним</a:t>
            </a:r>
            <a:r>
              <a:rPr lang="sr-Latn-RS" sz="2400" dirty="0">
                <a:solidFill>
                  <a:prstClr val="black"/>
                </a:solidFill>
              </a:rPr>
              <a:t> </a:t>
            </a:r>
            <a:r>
              <a:rPr lang="sr-Latn-RS" sz="2400" dirty="0" err="1">
                <a:solidFill>
                  <a:prstClr val="black"/>
                </a:solidFill>
              </a:rPr>
              <a:t>методима</a:t>
            </a:r>
            <a:r>
              <a:rPr lang="sr-Latn-RS" sz="2400" dirty="0">
                <a:solidFill>
                  <a:prstClr val="black"/>
                </a:solidFill>
              </a:rPr>
              <a:t> </a:t>
            </a:r>
            <a:r>
              <a:rPr lang="sr-Latn-RS" sz="2400" dirty="0" err="1">
                <a:solidFill>
                  <a:prstClr val="black"/>
                </a:solidFill>
              </a:rPr>
              <a:t>контрацепције</a:t>
            </a:r>
            <a:r>
              <a:rPr lang="sr-Latn-RS" sz="2400" dirty="0">
                <a:solidFill>
                  <a:prstClr val="black"/>
                </a:solidFill>
              </a:rPr>
              <a:t> </a:t>
            </a:r>
            <a:r>
              <a:rPr lang="sr-Latn-RS" sz="2400" dirty="0" err="1">
                <a:solidFill>
                  <a:prstClr val="black"/>
                </a:solidFill>
              </a:rPr>
              <a:t>највише</a:t>
            </a:r>
            <a:r>
              <a:rPr lang="sr-Latn-RS" sz="2400" dirty="0">
                <a:solidFill>
                  <a:prstClr val="black"/>
                </a:solidFill>
              </a:rPr>
              <a:t> </a:t>
            </a:r>
            <a:r>
              <a:rPr lang="sr-Latn-RS" sz="2400" dirty="0" err="1">
                <a:solidFill>
                  <a:prstClr val="black"/>
                </a:solidFill>
              </a:rPr>
              <a:t>се</a:t>
            </a:r>
            <a:r>
              <a:rPr lang="sr-Latn-RS" sz="2400" dirty="0">
                <a:solidFill>
                  <a:prstClr val="black"/>
                </a:solidFill>
              </a:rPr>
              <a:t> </a:t>
            </a:r>
            <a:r>
              <a:rPr lang="sr-Latn-RS" sz="2400" dirty="0" err="1">
                <a:solidFill>
                  <a:prstClr val="black"/>
                </a:solidFill>
              </a:rPr>
              <a:t>користи</a:t>
            </a:r>
            <a:r>
              <a:rPr lang="sr-Cyrl-RS" sz="2400" dirty="0">
                <a:solidFill>
                  <a:prstClr val="black"/>
                </a:solidFill>
              </a:rPr>
              <a:t>:</a:t>
            </a:r>
          </a:p>
          <a:p>
            <a:pPr lvl="0"/>
            <a:r>
              <a:rPr lang="sr-Latn-RS" sz="2400" dirty="0" err="1">
                <a:solidFill>
                  <a:prstClr val="black"/>
                </a:solidFill>
              </a:rPr>
              <a:t>кондом</a:t>
            </a:r>
            <a:r>
              <a:rPr lang="sr-Latn-RS" sz="2400" dirty="0">
                <a:solidFill>
                  <a:prstClr val="black"/>
                </a:solidFill>
              </a:rPr>
              <a:t> </a:t>
            </a:r>
            <a:r>
              <a:rPr lang="sr-Latn-RS" sz="2400" dirty="0" err="1">
                <a:solidFill>
                  <a:prstClr val="black"/>
                </a:solidFill>
              </a:rPr>
              <a:t>за</a:t>
            </a:r>
            <a:r>
              <a:rPr lang="sr-Latn-RS" sz="2400" dirty="0">
                <a:solidFill>
                  <a:prstClr val="black"/>
                </a:solidFill>
              </a:rPr>
              <a:t> </a:t>
            </a:r>
            <a:r>
              <a:rPr lang="sr-Latn-RS" sz="2400" dirty="0" err="1">
                <a:solidFill>
                  <a:prstClr val="black"/>
                </a:solidFill>
              </a:rPr>
              <a:t>мушкарце</a:t>
            </a:r>
            <a:r>
              <a:rPr lang="sr-Latn-RS" sz="2400" dirty="0">
                <a:solidFill>
                  <a:prstClr val="black"/>
                </a:solidFill>
              </a:rPr>
              <a:t> (</a:t>
            </a:r>
            <a:r>
              <a:rPr lang="sr-Latn-RS" sz="2400" dirty="0" smtClean="0">
                <a:solidFill>
                  <a:prstClr val="black"/>
                </a:solidFill>
              </a:rPr>
              <a:t>12,4%),</a:t>
            </a:r>
            <a:endParaRPr lang="sr-Cyrl-RS" sz="2400" dirty="0">
              <a:solidFill>
                <a:prstClr val="black"/>
              </a:solidFill>
            </a:endParaRPr>
          </a:p>
          <a:p>
            <a:pPr lvl="0"/>
            <a:r>
              <a:rPr lang="sr-Latn-RS" sz="2400" dirty="0" err="1">
                <a:solidFill>
                  <a:prstClr val="black"/>
                </a:solidFill>
              </a:rPr>
              <a:t>комбинована</a:t>
            </a:r>
            <a:r>
              <a:rPr lang="sr-Latn-RS" sz="2400" dirty="0">
                <a:solidFill>
                  <a:prstClr val="black"/>
                </a:solidFill>
              </a:rPr>
              <a:t> </a:t>
            </a:r>
            <a:r>
              <a:rPr lang="sr-Latn-RS" sz="2400" dirty="0" err="1">
                <a:solidFill>
                  <a:prstClr val="black"/>
                </a:solidFill>
              </a:rPr>
              <a:t>орална</a:t>
            </a:r>
            <a:r>
              <a:rPr lang="sr-Latn-RS" sz="2400" dirty="0">
                <a:solidFill>
                  <a:prstClr val="black"/>
                </a:solidFill>
              </a:rPr>
              <a:t> </a:t>
            </a:r>
            <a:r>
              <a:rPr lang="sr-Latn-RS" sz="2400" dirty="0" err="1">
                <a:solidFill>
                  <a:prstClr val="black"/>
                </a:solidFill>
              </a:rPr>
              <a:t>контрацепција</a:t>
            </a:r>
            <a:r>
              <a:rPr lang="sr-Latn-RS" sz="2400" dirty="0">
                <a:solidFill>
                  <a:prstClr val="black"/>
                </a:solidFill>
              </a:rPr>
              <a:t> (</a:t>
            </a:r>
            <a:r>
              <a:rPr lang="sr-Latn-RS" sz="2400" dirty="0" smtClean="0">
                <a:solidFill>
                  <a:prstClr val="black"/>
                </a:solidFill>
              </a:rPr>
              <a:t>3,3%), </a:t>
            </a:r>
            <a:endParaRPr lang="sr-Cyrl-RS" sz="2400" dirty="0">
              <a:solidFill>
                <a:prstClr val="black"/>
              </a:solidFill>
            </a:endParaRPr>
          </a:p>
          <a:p>
            <a:pPr lvl="0"/>
            <a:r>
              <a:rPr lang="sr-Latn-RS" sz="2400" dirty="0" err="1">
                <a:solidFill>
                  <a:prstClr val="black"/>
                </a:solidFill>
              </a:rPr>
              <a:t>интраутерини</a:t>
            </a:r>
            <a:r>
              <a:rPr lang="sr-Latn-RS" sz="2400" dirty="0">
                <a:solidFill>
                  <a:prstClr val="black"/>
                </a:solidFill>
              </a:rPr>
              <a:t> </a:t>
            </a:r>
            <a:r>
              <a:rPr lang="sr-Latn-RS" sz="2400" dirty="0" err="1">
                <a:solidFill>
                  <a:prstClr val="black"/>
                </a:solidFill>
              </a:rPr>
              <a:t>улошци</a:t>
            </a:r>
            <a:r>
              <a:rPr lang="sr-Latn-RS" sz="2400" dirty="0">
                <a:solidFill>
                  <a:prstClr val="black"/>
                </a:solidFill>
              </a:rPr>
              <a:t> (</a:t>
            </a:r>
            <a:r>
              <a:rPr lang="sr-Latn-RS" sz="2400" dirty="0" smtClean="0">
                <a:solidFill>
                  <a:prstClr val="black"/>
                </a:solidFill>
              </a:rPr>
              <a:t>2,2%),</a:t>
            </a:r>
            <a:endParaRPr lang="sr-Cyrl-RS" sz="2400" dirty="0">
              <a:solidFill>
                <a:prstClr val="black"/>
              </a:solidFill>
            </a:endParaRPr>
          </a:p>
          <a:p>
            <a:pPr lvl="0"/>
            <a:r>
              <a:rPr lang="sr-Latn-RS" sz="2400" dirty="0" err="1">
                <a:solidFill>
                  <a:prstClr val="black"/>
                </a:solidFill>
              </a:rPr>
              <a:t>стерилизација</a:t>
            </a:r>
            <a:r>
              <a:rPr lang="sr-Latn-RS" sz="2400" dirty="0">
                <a:solidFill>
                  <a:prstClr val="black"/>
                </a:solidFill>
              </a:rPr>
              <a:t> </a:t>
            </a:r>
            <a:r>
              <a:rPr lang="sr-Latn-RS" sz="2400" dirty="0" err="1">
                <a:solidFill>
                  <a:prstClr val="black"/>
                </a:solidFill>
              </a:rPr>
              <a:t>жене</a:t>
            </a:r>
            <a:r>
              <a:rPr lang="sr-Latn-RS" sz="2400" dirty="0">
                <a:solidFill>
                  <a:prstClr val="black"/>
                </a:solidFill>
              </a:rPr>
              <a:t> (</a:t>
            </a:r>
            <a:r>
              <a:rPr lang="sr-Latn-RS" sz="2400" dirty="0" smtClean="0">
                <a:solidFill>
                  <a:prstClr val="black"/>
                </a:solidFill>
              </a:rPr>
              <a:t>0,4%) </a:t>
            </a:r>
            <a:r>
              <a:rPr lang="sr-Latn-RS" sz="2400" dirty="0">
                <a:solidFill>
                  <a:prstClr val="black"/>
                </a:solidFill>
              </a:rPr>
              <a:t>и </a:t>
            </a:r>
            <a:endParaRPr lang="sr-Cyrl-RS" sz="2400" dirty="0">
              <a:solidFill>
                <a:prstClr val="black"/>
              </a:solidFill>
            </a:endParaRPr>
          </a:p>
          <a:p>
            <a:pPr lvl="0"/>
            <a:r>
              <a:rPr lang="sr-Latn-RS" sz="2400" dirty="0" err="1">
                <a:solidFill>
                  <a:prstClr val="black"/>
                </a:solidFill>
              </a:rPr>
              <a:t>женски</a:t>
            </a:r>
            <a:r>
              <a:rPr lang="sr-Latn-RS" sz="2400" dirty="0">
                <a:solidFill>
                  <a:prstClr val="black"/>
                </a:solidFill>
              </a:rPr>
              <a:t> </a:t>
            </a:r>
            <a:r>
              <a:rPr lang="sr-Latn-RS" sz="2400" dirty="0" err="1">
                <a:solidFill>
                  <a:prstClr val="black"/>
                </a:solidFill>
              </a:rPr>
              <a:t>кондом</a:t>
            </a:r>
            <a:r>
              <a:rPr lang="sr-Latn-RS" sz="2400" dirty="0">
                <a:solidFill>
                  <a:prstClr val="black"/>
                </a:solidFill>
              </a:rPr>
              <a:t> (0,1%)</a:t>
            </a:r>
            <a:r>
              <a:rPr lang="sr-Cyrl-RS" sz="2400" dirty="0">
                <a:solidFill>
                  <a:prstClr val="black"/>
                </a:solidFill>
              </a:rPr>
              <a:t>.</a:t>
            </a:r>
            <a:endParaRPr lang="ru-RU" sz="24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ru-RU" sz="1050" dirty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endParaRPr lang="ru-RU" sz="1050" dirty="0" smtClean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r>
              <a:rPr lang="ru-RU" sz="1050" dirty="0" smtClean="0">
                <a:solidFill>
                  <a:prstClr val="black"/>
                </a:solidFill>
              </a:rPr>
              <a:t>Извор:</a:t>
            </a:r>
            <a:r>
              <a:rPr lang="sr-Latn-RS" sz="1050" dirty="0" smtClean="0">
                <a:solidFill>
                  <a:prstClr val="black"/>
                </a:solidFill>
              </a:rPr>
              <a:t> </a:t>
            </a:r>
            <a:r>
              <a:rPr lang="ru-RU" sz="1050" dirty="0" smtClean="0">
                <a:solidFill>
                  <a:prstClr val="black"/>
                </a:solidFill>
              </a:rPr>
              <a:t>Истраживањ</a:t>
            </a:r>
            <a:r>
              <a:rPr lang="sr-Latn-RS" sz="1050" dirty="0" smtClean="0">
                <a:solidFill>
                  <a:prstClr val="black"/>
                </a:solidFill>
              </a:rPr>
              <a:t>e</a:t>
            </a:r>
            <a:r>
              <a:rPr lang="ru-RU" sz="1050" dirty="0" smtClean="0">
                <a:solidFill>
                  <a:prstClr val="black"/>
                </a:solidFill>
              </a:rPr>
              <a:t> </a:t>
            </a:r>
            <a:r>
              <a:rPr lang="ru-RU" sz="1050" dirty="0">
                <a:solidFill>
                  <a:prstClr val="black"/>
                </a:solidFill>
              </a:rPr>
              <a:t>вишеструких показатеља положаја жена и деце у Србији </a:t>
            </a:r>
            <a:r>
              <a:rPr lang="ru-RU" sz="1050" dirty="0" smtClean="0">
                <a:solidFill>
                  <a:prstClr val="black"/>
                </a:solidFill>
              </a:rPr>
              <a:t>2014</a:t>
            </a:r>
            <a:r>
              <a:rPr lang="sr-Latn-RS" sz="1050" dirty="0" smtClean="0">
                <a:solidFill>
                  <a:prstClr val="black"/>
                </a:solidFill>
              </a:rPr>
              <a:t>.</a:t>
            </a:r>
            <a:endParaRPr lang="ru-RU" sz="1050" dirty="0">
              <a:solidFill>
                <a:prstClr val="black"/>
              </a:solidFill>
            </a:endParaRP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35" y="6176963"/>
            <a:ext cx="457240" cy="45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14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2000">
        <p:split orient="vert"/>
      </p:transition>
    </mc:Choice>
    <mc:Fallback xmlns="">
      <p:transition spd="slow" advClick="0" advTm="1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6000" dirty="0"/>
              <a:t>СВЕТСКИ ДАН КОНТРАЦЕПЦИЈЕ</a:t>
            </a:r>
            <a:endParaRPr lang="en-GB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075" y="1825624"/>
            <a:ext cx="11062607" cy="4850597"/>
          </a:xfrm>
        </p:spPr>
        <p:txBody>
          <a:bodyPr>
            <a:normAutofit fontScale="70000" lnSpcReduction="20000"/>
          </a:bodyPr>
          <a:lstStyle/>
          <a:p>
            <a:pPr marL="0" lvl="0" indent="0">
              <a:buNone/>
            </a:pPr>
            <a:endParaRPr lang="ru-RU" sz="1050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sr-Cyrl-RS" sz="4000" dirty="0" smtClean="0">
                <a:solidFill>
                  <a:schemeClr val="tx1"/>
                </a:solidFill>
              </a:rPr>
              <a:t>Млади и контрацепција</a:t>
            </a:r>
          </a:p>
          <a:p>
            <a:pPr marL="0" indent="0">
              <a:buNone/>
            </a:pPr>
            <a:endParaRPr lang="sr-Cyrl-RS" sz="4000" dirty="0"/>
          </a:p>
          <a:p>
            <a:r>
              <a:rPr lang="en-US" sz="4000" dirty="0" smtClean="0">
                <a:solidFill>
                  <a:schemeClr val="tx1"/>
                </a:solidFill>
              </a:rPr>
              <a:t>55,6%</a:t>
            </a:r>
            <a:r>
              <a:rPr lang="sr-Cyrl-RS" sz="4000" dirty="0" smtClean="0">
                <a:solidFill>
                  <a:schemeClr val="tx1"/>
                </a:solidFill>
              </a:rPr>
              <a:t> младих наводи да је користило кондом приликом последњег сексуалног односа</a:t>
            </a:r>
          </a:p>
          <a:p>
            <a:pPr marL="0" indent="0">
              <a:buNone/>
            </a:pPr>
            <a:endParaRPr lang="sr-Cyrl-RS" sz="4000" dirty="0">
              <a:solidFill>
                <a:schemeClr val="tx1"/>
              </a:solidFill>
            </a:endParaRPr>
          </a:p>
          <a:p>
            <a:r>
              <a:rPr lang="sr-Cyrl-RS" sz="4000" dirty="0" smtClean="0">
                <a:solidFill>
                  <a:schemeClr val="tx1"/>
                </a:solidFill>
              </a:rPr>
              <a:t>Дечаци чешће користе кондом- 61,0% у односу на девојчице – 48,2%</a:t>
            </a:r>
          </a:p>
          <a:p>
            <a:endParaRPr lang="sr-Cyrl-RS" dirty="0"/>
          </a:p>
          <a:p>
            <a:endParaRPr lang="sr-Cyrl-RS" dirty="0" smtClean="0"/>
          </a:p>
          <a:p>
            <a:endParaRPr lang="sr-Cyrl-RS" dirty="0"/>
          </a:p>
          <a:p>
            <a:endParaRPr lang="sr-Cyrl-RS" dirty="0" smtClean="0"/>
          </a:p>
          <a:p>
            <a:endParaRPr lang="sr-Cyrl-RS" dirty="0"/>
          </a:p>
          <a:p>
            <a:pPr marL="0" lvl="0" indent="0" algn="ctr">
              <a:buNone/>
            </a:pPr>
            <a:endParaRPr lang="sr-Latn-RS" sz="1800" dirty="0" smtClean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r>
              <a:rPr lang="ru-RU" sz="1800" dirty="0" smtClean="0">
                <a:solidFill>
                  <a:prstClr val="black"/>
                </a:solidFill>
              </a:rPr>
              <a:t>Извор</a:t>
            </a:r>
            <a:r>
              <a:rPr lang="ru-RU" sz="1800" dirty="0">
                <a:solidFill>
                  <a:prstClr val="black"/>
                </a:solidFill>
              </a:rPr>
              <a:t>: </a:t>
            </a:r>
            <a:r>
              <a:rPr lang="sr-Cyrl-RS" sz="1800" dirty="0" smtClean="0">
                <a:solidFill>
                  <a:prstClr val="black"/>
                </a:solidFill>
              </a:rPr>
              <a:t>Истраживање здравља становништва Србије 2019. године</a:t>
            </a:r>
            <a:endParaRPr lang="sr-Cyrl-RS" dirty="0" smtClean="0"/>
          </a:p>
          <a:p>
            <a:endParaRPr lang="sr-Cyrl-RS" dirty="0"/>
          </a:p>
          <a:p>
            <a:endParaRPr lang="sr-Cyrl-R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35" y="6176963"/>
            <a:ext cx="457240" cy="45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146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plit orient="vert"/>
      </p:transition>
    </mc:Choice>
    <mc:Fallback xmlns="">
      <p:transition spd="slow" advClick="0" advTm="10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6000" dirty="0"/>
              <a:t>СВЕТСКИ ДАН КОНТРАЦЕПЦИЈЕ</a:t>
            </a:r>
            <a:endParaRPr lang="en-GB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075" y="1825624"/>
            <a:ext cx="11062607" cy="4916699"/>
          </a:xfrm>
        </p:spPr>
        <p:txBody>
          <a:bodyPr>
            <a:normAutofit lnSpcReduction="10000"/>
          </a:bodyPr>
          <a:lstStyle/>
          <a:p>
            <a:pPr lvl="0"/>
            <a:r>
              <a:rPr lang="sr-Cyrl-RS" sz="2400" dirty="0">
                <a:solidFill>
                  <a:prstClr val="black"/>
                </a:solidFill>
              </a:rPr>
              <a:t>У Србији становништво најчешће примењује традиционалне методе контрацепције:</a:t>
            </a:r>
            <a:endParaRPr lang="sr-Latn-RS" sz="24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sr-Cyrl-RS" sz="2400" dirty="0">
              <a:solidFill>
                <a:prstClr val="black"/>
              </a:solidFill>
            </a:endParaRPr>
          </a:p>
          <a:p>
            <a:pPr lvl="0"/>
            <a:r>
              <a:rPr lang="sr-Cyrl-RS" sz="2400" dirty="0">
                <a:solidFill>
                  <a:prstClr val="black"/>
                </a:solidFill>
              </a:rPr>
              <a:t>м</a:t>
            </a:r>
            <a:r>
              <a:rPr lang="en-US" sz="2400" dirty="0" err="1">
                <a:solidFill>
                  <a:prstClr val="black"/>
                </a:solidFill>
              </a:rPr>
              <a:t>етод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прекинутог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сношаја</a:t>
            </a:r>
            <a:r>
              <a:rPr lang="en-US" sz="2400" dirty="0">
                <a:solidFill>
                  <a:prstClr val="black"/>
                </a:solidFill>
              </a:rPr>
              <a:t> (coitus </a:t>
            </a:r>
            <a:r>
              <a:rPr lang="en-US" sz="2400" dirty="0" err="1">
                <a:solidFill>
                  <a:prstClr val="black"/>
                </a:solidFill>
              </a:rPr>
              <a:t>interruptus</a:t>
            </a:r>
            <a:r>
              <a:rPr lang="en-US" sz="2400" dirty="0">
                <a:solidFill>
                  <a:prstClr val="black"/>
                </a:solidFill>
              </a:rPr>
              <a:t>)</a:t>
            </a:r>
            <a:r>
              <a:rPr lang="sr-Cyrl-RS" sz="2400" dirty="0">
                <a:solidFill>
                  <a:prstClr val="black"/>
                </a:solidFill>
              </a:rPr>
              <a:t> -</a:t>
            </a:r>
            <a:r>
              <a:rPr lang="en-US" sz="2400" dirty="0">
                <a:solidFill>
                  <a:prstClr val="black"/>
                </a:solidFill>
              </a:rPr>
              <a:t> (</a:t>
            </a:r>
            <a:r>
              <a:rPr lang="en-US" sz="2400" dirty="0" smtClean="0">
                <a:solidFill>
                  <a:prstClr val="black"/>
                </a:solidFill>
              </a:rPr>
              <a:t>3</a:t>
            </a:r>
            <a:r>
              <a:rPr lang="sr-Latn-RS" sz="2400" dirty="0" smtClean="0">
                <a:solidFill>
                  <a:prstClr val="black"/>
                </a:solidFill>
              </a:rPr>
              <a:t>5</a:t>
            </a:r>
            <a:r>
              <a:rPr lang="en-US" sz="2400" dirty="0" smtClean="0">
                <a:solidFill>
                  <a:prstClr val="black"/>
                </a:solidFill>
              </a:rPr>
              <a:t>%), </a:t>
            </a:r>
            <a:endParaRPr lang="sr-Latn-RS" sz="24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sr-Latn-RS" sz="2400" dirty="0">
              <a:solidFill>
                <a:prstClr val="black"/>
              </a:solidFill>
            </a:endParaRPr>
          </a:p>
          <a:p>
            <a:pPr lvl="0"/>
            <a:r>
              <a:rPr lang="en-US" sz="2400" dirty="0" err="1">
                <a:solidFill>
                  <a:prstClr val="black"/>
                </a:solidFill>
              </a:rPr>
              <a:t>метод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избегавања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односа</a:t>
            </a:r>
            <a:r>
              <a:rPr lang="en-US" sz="2400" dirty="0">
                <a:solidFill>
                  <a:prstClr val="black"/>
                </a:solidFill>
              </a:rPr>
              <a:t> у „</a:t>
            </a:r>
            <a:r>
              <a:rPr lang="en-US" sz="2400" dirty="0" err="1">
                <a:solidFill>
                  <a:prstClr val="black"/>
                </a:solidFill>
              </a:rPr>
              <a:t>плодним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данима</a:t>
            </a:r>
            <a:r>
              <a:rPr lang="en-US" sz="2400" dirty="0">
                <a:solidFill>
                  <a:prstClr val="black"/>
                </a:solidFill>
              </a:rPr>
              <a:t>” и </a:t>
            </a:r>
            <a:r>
              <a:rPr lang="en-US" sz="2400" dirty="0" err="1">
                <a:solidFill>
                  <a:prstClr val="black"/>
                </a:solidFill>
              </a:rPr>
              <a:t>остале</a:t>
            </a:r>
            <a:r>
              <a:rPr lang="en-US" sz="2400" dirty="0">
                <a:solidFill>
                  <a:prstClr val="black"/>
                </a:solidFill>
              </a:rPr>
              <a:t> „</a:t>
            </a:r>
            <a:r>
              <a:rPr lang="en-US" sz="2400" dirty="0" err="1">
                <a:solidFill>
                  <a:prstClr val="black"/>
                </a:solidFill>
              </a:rPr>
              <a:t>природне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методе</a:t>
            </a:r>
            <a:r>
              <a:rPr lang="en-US" sz="2400" dirty="0">
                <a:solidFill>
                  <a:prstClr val="black"/>
                </a:solidFill>
              </a:rPr>
              <a:t>” </a:t>
            </a:r>
            <a:r>
              <a:rPr lang="en-US" sz="2400" dirty="0" err="1">
                <a:solidFill>
                  <a:prstClr val="black"/>
                </a:solidFill>
              </a:rPr>
              <a:t>користи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sr-Latn-RS" sz="2400" dirty="0" smtClean="0">
                <a:solidFill>
                  <a:prstClr val="black"/>
                </a:solidFill>
              </a:rPr>
              <a:t>4,9</a:t>
            </a:r>
            <a:r>
              <a:rPr lang="en-US" sz="2400" dirty="0" smtClean="0">
                <a:solidFill>
                  <a:prstClr val="black"/>
                </a:solidFill>
              </a:rPr>
              <a:t>%</a:t>
            </a:r>
            <a:r>
              <a:rPr lang="sr-Latn-RS" sz="2400" dirty="0">
                <a:solidFill>
                  <a:prstClr val="black"/>
                </a:solidFill>
              </a:rPr>
              <a:t>.</a:t>
            </a:r>
          </a:p>
          <a:p>
            <a:pPr marL="0" lvl="0" indent="0">
              <a:buNone/>
            </a:pPr>
            <a:endParaRPr lang="sr-Cyrl-RS" sz="2400" dirty="0">
              <a:solidFill>
                <a:prstClr val="black"/>
              </a:solidFill>
            </a:endParaRPr>
          </a:p>
          <a:p>
            <a:pPr lvl="0"/>
            <a:r>
              <a:rPr lang="sr-Cyrl-RS" sz="2400" dirty="0">
                <a:solidFill>
                  <a:prstClr val="black"/>
                </a:solidFill>
              </a:rPr>
              <a:t>С обзиром н</a:t>
            </a:r>
            <a:r>
              <a:rPr lang="sr-Latn-RS" sz="2400" dirty="0">
                <a:solidFill>
                  <a:prstClr val="black"/>
                </a:solidFill>
              </a:rPr>
              <a:t>a</a:t>
            </a:r>
            <a:r>
              <a:rPr lang="sr-Cyrl-RS" sz="2400" dirty="0">
                <a:solidFill>
                  <a:prstClr val="black"/>
                </a:solidFill>
              </a:rPr>
              <a:t> неефикасност, коришћење ових метода,  </a:t>
            </a:r>
            <a:r>
              <a:rPr lang="sr-Cyrl-RS" sz="2400" dirty="0" smtClean="0">
                <a:solidFill>
                  <a:prstClr val="black"/>
                </a:solidFill>
              </a:rPr>
              <a:t>доводи </a:t>
            </a:r>
            <a:r>
              <a:rPr lang="sr-Cyrl-RS" sz="2400" dirty="0">
                <a:solidFill>
                  <a:prstClr val="black"/>
                </a:solidFill>
              </a:rPr>
              <a:t>до нежељене трудноће и абортуса. </a:t>
            </a:r>
            <a:endParaRPr lang="sr-Latn-RS" sz="2400" dirty="0">
              <a:solidFill>
                <a:prstClr val="black"/>
              </a:solidFill>
            </a:endParaRPr>
          </a:p>
          <a:p>
            <a:pPr lvl="0"/>
            <a:endParaRPr lang="sr-Latn-RS" sz="2400" dirty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endParaRPr lang="sr-Latn-RS" sz="1050" dirty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r>
              <a:rPr lang="ru-RU" sz="1050" dirty="0">
                <a:solidFill>
                  <a:prstClr val="black"/>
                </a:solidFill>
              </a:rPr>
              <a:t>Извор: </a:t>
            </a:r>
            <a:r>
              <a:rPr lang="sr-Cyrl-RS" sz="1050" dirty="0">
                <a:solidFill>
                  <a:prstClr val="black"/>
                </a:solidFill>
              </a:rPr>
              <a:t>И</a:t>
            </a:r>
            <a:r>
              <a:rPr lang="ru-RU" sz="1050" dirty="0">
                <a:solidFill>
                  <a:prstClr val="black"/>
                </a:solidFill>
              </a:rPr>
              <a:t>нститут за јавно здравље Србије </a:t>
            </a:r>
            <a:r>
              <a:rPr lang="sr-Cyrl-RS" sz="1050" dirty="0">
                <a:solidFill>
                  <a:prstClr val="black"/>
                </a:solidFill>
              </a:rPr>
              <a:t>„</a:t>
            </a:r>
            <a:r>
              <a:rPr lang="ru-RU" sz="1050" dirty="0">
                <a:solidFill>
                  <a:prstClr val="black"/>
                </a:solidFill>
              </a:rPr>
              <a:t>Др Милан Јовановић Батут</a:t>
            </a:r>
            <a:r>
              <a:rPr lang="sr-Latn-RS" sz="1050" dirty="0">
                <a:solidFill>
                  <a:prstClr val="black"/>
                </a:solidFill>
              </a:rPr>
              <a:t>“</a:t>
            </a:r>
            <a:endParaRPr lang="ru-RU" sz="1050" dirty="0">
              <a:solidFill>
                <a:prstClr val="black"/>
              </a:solidFill>
            </a:endParaRP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35" y="6176963"/>
            <a:ext cx="457240" cy="45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672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6000" dirty="0"/>
              <a:t>СВЕТСКИ ДАН КОНТРАЦЕПЦИЈЕ</a:t>
            </a:r>
            <a:endParaRPr lang="en-GB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sr-Cyrl-RS" sz="2800" dirty="0">
                <a:solidFill>
                  <a:prstClr val="black"/>
                </a:solidFill>
              </a:rPr>
              <a:t>Право на сексуално и репродуктивно здравље једно је од основних људских права.</a:t>
            </a:r>
          </a:p>
          <a:p>
            <a:pPr marL="0" lvl="0" indent="0">
              <a:buNone/>
            </a:pPr>
            <a:endParaRPr lang="sr-Cyrl-RS" sz="28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sr-Cyrl-RS" sz="2800" dirty="0">
                <a:solidFill>
                  <a:prstClr val="black"/>
                </a:solidFill>
              </a:rPr>
              <a:t>Омогућава људима: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sr-Cyrl-RS" sz="2800" dirty="0">
                <a:solidFill>
                  <a:prstClr val="black"/>
                </a:solidFill>
              </a:rPr>
              <a:t>безбедне сексуалне односе на задовољство оба партнера, без принуде и насиља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sr-Cyrl-RS" sz="2800" dirty="0">
                <a:solidFill>
                  <a:prstClr val="black"/>
                </a:solidFill>
              </a:rPr>
              <a:t>да не страхују од инфекција и трудноће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sr-Cyrl-RS" sz="2800" dirty="0">
                <a:solidFill>
                  <a:prstClr val="black"/>
                </a:solidFill>
              </a:rPr>
              <a:t>контролу плодности на начин који не изазива неповољне или опасне последице.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96" y="6176963"/>
            <a:ext cx="457240" cy="45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22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2000">
        <p:split orient="vert"/>
      </p:transition>
    </mc:Choice>
    <mc:Fallback xmlns="">
      <p:transition spd="slow" advClick="0" advTm="1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</TotalTime>
  <Words>377</Words>
  <Application>Microsoft Office PowerPoint</Application>
  <PresentationFormat>Widescreen</PresentationFormat>
  <Paragraphs>64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Wingdings</vt:lpstr>
      <vt:lpstr>Office Theme</vt:lpstr>
      <vt:lpstr>PowerPoint Presentation</vt:lpstr>
      <vt:lpstr>СВЕТСКИ ДАН КОНТРАЦЕПЦИЈЕ</vt:lpstr>
      <vt:lpstr>СВЕТСКИ ДАН КОНТРАЦЕПЦИЈЕ</vt:lpstr>
      <vt:lpstr>СВЕТСКИ ДАН КОНТРАЦЕПЦИЈЕ</vt:lpstr>
      <vt:lpstr>СВЕТСКИ ДАН КОНТРАЦЕПЦИЈЕ</vt:lpstr>
      <vt:lpstr>СВЕТСКИ ДАН КОНТРАЦЕПЦИЈЕ</vt:lpstr>
      <vt:lpstr>СВЕТСКИ ДАН КОНТРАЦЕПЦИЈЕ</vt:lpstr>
      <vt:lpstr>СВЕТСКИ ДАН КОНТРАЦЕПЦИЈЕ</vt:lpstr>
    </vt:vector>
  </TitlesOfParts>
  <Company>HP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Zoran Miric</dc:creator>
  <cp:lastModifiedBy>Aleksandra Andric</cp:lastModifiedBy>
  <cp:revision>36</cp:revision>
  <dcterms:created xsi:type="dcterms:W3CDTF">2022-01-21T07:17:49Z</dcterms:created>
  <dcterms:modified xsi:type="dcterms:W3CDTF">2023-09-11T09:38:42Z</dcterms:modified>
</cp:coreProperties>
</file>