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sldIdLst>
    <p:sldId id="266" r:id="rId5"/>
    <p:sldId id="273" r:id="rId6"/>
    <p:sldId id="268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12/29/2025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-373546"/>
            <a:ext cx="12190459" cy="52797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rgbClr val="FFFFFF"/>
                </a:solidFill>
              </a:rPr>
              <a:t>Светски дан борбе против рака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sr-Cyrl-RS" sz="1500" dirty="0" smtClean="0">
                <a:solidFill>
                  <a:srgbClr val="FFFFFF"/>
                </a:solidFill>
              </a:rPr>
              <a:t>Градски завод за јавно здравље београд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182" y="4089202"/>
            <a:ext cx="1396105" cy="12741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065197" y="4128263"/>
            <a:ext cx="382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chemeClr val="bg1"/>
                </a:solidFill>
              </a:rPr>
              <a:t>4. ФЕБРУАР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Који су симптоми и знаци појаве рака?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920161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Чвор или квржица у дојци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обавезно се обратите лекару, посебно ако се величина промене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мења</a:t>
            </a:r>
          </a:p>
          <a:p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Кашаљ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бол у грудима, кратак дах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свакако захтевају консултације лекара (јер могу указивати на озбиљна акутна стања), а посебно ако трају дуже од 3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недеље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Промене у раду црева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било који од наведених симптома и знакова захтевају посету лекару, посебно ако трају више од неколико недеља: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Крв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столици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Пролив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 затвор, без јасног разлога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Осећај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непотпуне испражњености након одласка у тоалет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Болови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трбуху или чмару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Честа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надутост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Који су симптоми и знаци појаве рака?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66999"/>
            <a:ext cx="10058400" cy="4023360"/>
          </a:xfrm>
        </p:spPr>
        <p:txBody>
          <a:bodyPr>
            <a:normAutofit/>
          </a:bodyPr>
          <a:lstStyle/>
          <a:p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Крварења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свако необјашњиво крварење захтева да се обратите лекару:</a:t>
            </a:r>
          </a:p>
          <a:p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Крв 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мокраћи</a:t>
            </a:r>
          </a:p>
          <a:p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Крварење 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између два менструална крварења</a:t>
            </a:r>
          </a:p>
          <a:p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Крварење 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чмара</a:t>
            </a:r>
          </a:p>
          <a:p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Крв 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испљувку</a:t>
            </a:r>
          </a:p>
          <a:p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Крв 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повраћеном </a:t>
            </a:r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садржају</a:t>
            </a:r>
          </a:p>
          <a:p>
            <a:r>
              <a:rPr lang="sr-Cyrl-R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Необјашњив </a:t>
            </a:r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губитак телесне масе </a:t>
            </a:r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обавезно </a:t>
            </a: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 јавите лекару ако сте необјашњиво изгубили на тежини у претходном периоду, (нпр. ако смањење у телесној маси није последица дијете или физичког вежбања</a:t>
            </a:r>
            <a:r>
              <a:rPr lang="sr-Cyrl-R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sr-Cyrl-R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Који су симптоми и знаци појаве рака?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66999"/>
            <a:ext cx="10058400" cy="402336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Промене на кожи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потребно је да се обратите лекару ако приметите промене које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су: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Неправилног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 асиметричног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облика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Неправилне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ивице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 назупченим ободом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Мешано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пребојене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нпр. браон, црно, црвено, розе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Веће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 6 mm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пречнику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(али могу да буду и мањи)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Уздигнуте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 околне коже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Прекривене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крастама, крваре или сврбе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Показују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промене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било којој одлици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На које узроке рака можемо да утичемо?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66999"/>
            <a:ext cx="10058400" cy="402336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Више од 1/3 свих случајева рака је последица: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гојазности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неправилне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исхране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- физичке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неактивности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Пушење - сваки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 пушач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оболи од рака плућа 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Конзумирање алкохола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повећава ризик од настанка рака уста, ждрела, дојке, дебелог црева и јетре.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На које узроке рака можемо да утичемо?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632543"/>
            <a:ext cx="10058400" cy="119517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Повећан ризик од добијања свих врста рака коже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узрокују: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- свака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претерана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изложеност сунчевој светлости 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- слично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важи и за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изложеност вештачким изворима светлости, као што су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соларијуми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Нездрави животни стилови носе високу цену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54078"/>
            <a:ext cx="10058400" cy="318346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Око 30% смртних исхода од малигних болести повезано је са следећим факторима ризика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 - употребом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дуванских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производа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 - прекомерном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телесном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тежином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 - нездравом исхраном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 - недостатком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физичке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активности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 - конзумирањем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алкохола</a:t>
            </a:r>
          </a:p>
        </p:txBody>
      </p:sp>
    </p:spTree>
    <p:extLst>
      <p:ext uri="{BB962C8B-B14F-4D97-AF65-F5344CB8AC3E}">
        <p14:creationId xmlns:p14="http://schemas.microsoft.com/office/powerpoint/2010/main" val="12003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Сваки десети случај рака је последица инфекције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54078"/>
            <a:ext cx="10058400" cy="318346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Неки инфективни агенси могу значајно повећати ризик за настанак одређених врста рака, као што су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- Хроничне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инфекције вирусима хепатитиса Б и Ц –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повезане са развојем рака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јетре</a:t>
            </a:r>
          </a:p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- Инфекција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хуманим папилома вирусом (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HPV) –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водећи узрок рака грлића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материце</a:t>
            </a:r>
          </a:p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- Инфекција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бактеријом 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</a:rPr>
              <a:t>Helicobacter pylori –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повећава ризик за настанак рака желуца</a:t>
            </a:r>
          </a:p>
        </p:txBody>
      </p:sp>
    </p:spTree>
    <p:extLst>
      <p:ext uri="{BB962C8B-B14F-4D97-AF65-F5344CB8AC3E}">
        <p14:creationId xmlns:p14="http://schemas.microsoft.com/office/powerpoint/2010/main" val="22033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Национални програми за скрининг рака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54078"/>
            <a:ext cx="10058400" cy="3183466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Скрининг на рак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дојке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- Спроводи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се код жена узраста од 50 до 69 година, мамографским прегледом који се ради на сваких две године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Скрининг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на рак грлића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материце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- Намењен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је женама узраста од 25 до 64 године, путем гинеколошког прегледа и Пап теста који се обављају једном у три године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Скрининг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на рак дебелог црева и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ректума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- Спроводи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се код жена и мушкараца старости 50 до 74 године, тестирањем столице на окултно крварење у интервалу од две године.</a:t>
            </a:r>
          </a:p>
        </p:txBody>
      </p:sp>
    </p:spTree>
    <p:extLst>
      <p:ext uri="{BB962C8B-B14F-4D97-AF65-F5344CB8AC3E}">
        <p14:creationId xmlns:p14="http://schemas.microsoft.com/office/powerpoint/2010/main" val="14273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Шта свако од нас може да учини?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54078"/>
            <a:ext cx="10058400" cy="394901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Превенција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- Усвајање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здравих навика и елиминисање штетних понашања значајно умањује ризик од настанка рака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Рано откривање</a:t>
            </a: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- Редовни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прегледи код изабраног лекара и учешће у организованим скрининг програмима омогућавају откривање болести у раној фази, када су исходи лечења најповољнији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sr-Latn-RS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sr-Latn-RS" sz="18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sr-Cyrl-RS" sz="1800" i="1" dirty="0" smtClean="0">
                <a:solidFill>
                  <a:schemeClr val="bg2">
                    <a:lumMod val="10000"/>
                  </a:schemeClr>
                </a:solidFill>
              </a:rPr>
              <a:t>ВАШЕ ЗДРАВЉЕ ЈЕ У ВАШИМ РУКАМА.</a:t>
            </a:r>
            <a:endParaRPr lang="ru-RU" sz="1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</a:rPr>
              <a:t>Шта је то рак?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49771"/>
            <a:ext cx="10058400" cy="2545513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Рак је заједнички назив за групу болести код којих долази до неконтролисаног раста и умножавања ћелија у појединим деловима тела. Такве ћелије могу да захвате и оштете околна ткива, као и да се прошире на удаљене органе. </a:t>
            </a:r>
          </a:p>
          <a:p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Ове болести се називају и малигни тумори, односно малигне неоплазме.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153" y="1041992"/>
            <a:ext cx="742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Колико је рак учестала болест?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153" y="2286000"/>
            <a:ext cx="9973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Током 2022. године у свету је регистровано око 20 милиона новооболелих, док је од различитих локализација малигних тумора преминуло приближно 9,7 милиона људи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 свету су, према броју нових случајева 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2022.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најучесталији облици рака били: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плућа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дојке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дебелог црева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простате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коже (немеланомски)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желуца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153" y="6627168"/>
            <a:ext cx="8803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dirty="0" smtClean="0"/>
              <a:t>*</a:t>
            </a:r>
            <a:r>
              <a:rPr lang="sr-Cyrl-RS" sz="900" dirty="0" smtClean="0"/>
              <a:t>Извор: </a:t>
            </a:r>
            <a:r>
              <a:rPr lang="sr-Latn-RS" sz="900" dirty="0" smtClean="0"/>
              <a:t>American </a:t>
            </a:r>
            <a:r>
              <a:rPr lang="sr-Latn-RS" sz="900" dirty="0"/>
              <a:t>Cancer </a:t>
            </a:r>
            <a:r>
              <a:rPr lang="sr-Latn-RS" sz="900" dirty="0" smtClean="0"/>
              <a:t>Society/global-cancer-facts-and-figures-2024.pdf.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9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0091"/>
            <a:ext cx="10058400" cy="1450757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</a:rPr>
              <a:t>Србија у 2022. години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6642556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" dirty="0">
                <a:solidFill>
                  <a:srgbClr val="000000"/>
                </a:solidFill>
                <a:latin typeface="Corbel" panose="020B0503020204020204"/>
              </a:rPr>
              <a:t>*Извор</a:t>
            </a:r>
            <a:r>
              <a:rPr lang="sr-Cyrl-RS" sz="800" dirty="0" smtClean="0">
                <a:solidFill>
                  <a:srgbClr val="000000"/>
                </a:solidFill>
                <a:latin typeface="Corbel" panose="020B0503020204020204"/>
              </a:rPr>
              <a:t>:</a:t>
            </a:r>
            <a:r>
              <a:rPr lang="en-US" sz="800" dirty="0">
                <a:solidFill>
                  <a:srgbClr val="000000"/>
                </a:solidFill>
              </a:rPr>
              <a:t> https://www.batut.org.rs/download/publikacije/MaligniTumoriURepubliciSrbiji2022.pdf</a:t>
            </a:r>
            <a:endParaRPr lang="en-GB" sz="8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2501748"/>
            <a:ext cx="9769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41.578 оболелих, 19.350 умрлих*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Узроци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који најчешће доводе до појаве и смртности од малигних болести у Србији готово су идентични онима у већини земаља у развоју.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075" y="414670"/>
            <a:ext cx="10058400" cy="114193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Најчешће локализације рака у популацији Србије, 2022.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075" y="2169041"/>
            <a:ext cx="2337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мушкараца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- рак </a:t>
            </a:r>
            <a:r>
              <a:rPr lang="ru-RU" dirty="0"/>
              <a:t>плућа и бронха </a:t>
            </a:r>
          </a:p>
          <a:p>
            <a:r>
              <a:rPr lang="ru-RU" dirty="0" smtClean="0"/>
              <a:t>- рак </a:t>
            </a:r>
            <a:r>
              <a:rPr lang="ru-RU" dirty="0"/>
              <a:t>дебелог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црева</a:t>
            </a:r>
            <a:endParaRPr lang="ru-RU" dirty="0"/>
          </a:p>
          <a:p>
            <a:r>
              <a:rPr lang="ru-RU" dirty="0" smtClean="0"/>
              <a:t>- рак </a:t>
            </a:r>
            <a:r>
              <a:rPr lang="ru-RU" dirty="0"/>
              <a:t>простате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1075" y="4274287"/>
            <a:ext cx="3011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жена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дојке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плућа и бронха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дебелог црева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рак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грлића материце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104" y="6627168"/>
            <a:ext cx="4793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900" dirty="0" smtClean="0"/>
              <a:t>* </a:t>
            </a:r>
            <a:r>
              <a:rPr lang="sr-Cyrl-RS" sz="900" dirty="0" smtClean="0"/>
              <a:t>Извор</a:t>
            </a:r>
            <a:r>
              <a:rPr lang="sr-Cyrl-RS" sz="900" dirty="0"/>
              <a:t>: </a:t>
            </a:r>
            <a:r>
              <a:rPr lang="en-US" sz="900" dirty="0"/>
              <a:t>https://</a:t>
            </a:r>
            <a:r>
              <a:rPr lang="en-US" sz="800" dirty="0"/>
              <a:t>www.batut.org.rs/download/publikacije/MaligniTumoriURepubliciSrbiji2022.pdf</a:t>
            </a:r>
          </a:p>
        </p:txBody>
      </p:sp>
    </p:spTree>
    <p:extLst>
      <p:ext uri="{BB962C8B-B14F-4D97-AF65-F5344CB8AC3E}">
        <p14:creationId xmlns:p14="http://schemas.microsoft.com/office/powerpoint/2010/main" val="34098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</a:rPr>
              <a:t>Шта узрокује рак?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49771"/>
            <a:ext cx="10502842" cy="19607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sz="7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7200" dirty="0">
                <a:solidFill>
                  <a:schemeClr val="bg2">
                    <a:lumMod val="10000"/>
                  </a:schemeClr>
                </a:solidFill>
              </a:rPr>
              <a:t>Развој рака започиње када се нормална ћелија постепено претвара у малигну. </a:t>
            </a:r>
            <a:endParaRPr lang="ru-RU" sz="7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7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7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</a:rPr>
              <a:t>Тај </a:t>
            </a:r>
            <a:r>
              <a:rPr lang="ru-RU" sz="7200" dirty="0">
                <a:solidFill>
                  <a:schemeClr val="bg2">
                    <a:lumMod val="10000"/>
                  </a:schemeClr>
                </a:solidFill>
              </a:rPr>
              <a:t>процес обично траје дуго, </a:t>
            </a: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</a:rPr>
              <a:t>почиње </a:t>
            </a:r>
            <a:r>
              <a:rPr lang="ru-RU" sz="7200" dirty="0">
                <a:solidFill>
                  <a:schemeClr val="bg2">
                    <a:lumMod val="10000"/>
                  </a:schemeClr>
                </a:solidFill>
              </a:rPr>
              <a:t>од преканцерских </a:t>
            </a: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</a:rPr>
              <a:t>промена па све </a:t>
            </a:r>
            <a:r>
              <a:rPr lang="ru-RU" sz="7200" dirty="0">
                <a:solidFill>
                  <a:schemeClr val="bg2">
                    <a:lumMod val="10000"/>
                  </a:schemeClr>
                </a:solidFill>
              </a:rPr>
              <a:t>до формирања </a:t>
            </a: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</a:rPr>
              <a:t>тумора.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7200" dirty="0">
                <a:solidFill>
                  <a:schemeClr val="bg2">
                    <a:lumMod val="10000"/>
                  </a:schemeClr>
                </a:solidFill>
              </a:rPr>
              <a:t>Старосно доба има важну улогу, јер се ризик за настанак рака значајно повећава у познијим </a:t>
            </a:r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</a:rPr>
              <a:t> годинама живота</a:t>
            </a:r>
            <a:r>
              <a:rPr lang="sr-Latn-RS" sz="72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7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</a:rPr>
              <a:t>Шта узрокује рак?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2254101"/>
            <a:ext cx="9822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Постоје 4 групе фактора који могу да узрокују рак:</a:t>
            </a:r>
          </a:p>
          <a:p>
            <a:endParaRPr lang="sr-Cyrl-R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RS" b="1" dirty="0">
                <a:solidFill>
                  <a:schemeClr val="bg2">
                    <a:lumMod val="10000"/>
                  </a:schemeClr>
                </a:solidFill>
              </a:rPr>
              <a:t>1. Генетски фактори</a:t>
            </a:r>
          </a:p>
          <a:p>
            <a:r>
              <a:rPr lang="sr-Cyrl-RS" b="1" dirty="0">
                <a:solidFill>
                  <a:schemeClr val="bg2">
                    <a:lumMod val="10000"/>
                  </a:schemeClr>
                </a:solidFill>
              </a:rPr>
              <a:t>2. Физички агенси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(нпр.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UV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и јонизујућа зрачења)</a:t>
            </a:r>
          </a:p>
          <a:p>
            <a:r>
              <a:rPr lang="sr-Cyrl-RS" b="1" dirty="0">
                <a:solidFill>
                  <a:schemeClr val="bg2">
                    <a:lumMod val="10000"/>
                  </a:schemeClr>
                </a:solidFill>
              </a:rPr>
              <a:t>3. Хемијски агенси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(нпр. азбест, афлатоксин, арсен, компоненте дуванског дима)</a:t>
            </a:r>
          </a:p>
          <a:p>
            <a:r>
              <a:rPr lang="sr-Cyrl-RS" b="1" dirty="0">
                <a:solidFill>
                  <a:schemeClr val="bg2">
                    <a:lumMod val="10000"/>
                  </a:schemeClr>
                </a:solidFill>
              </a:rPr>
              <a:t>4. Биолошки агенси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(нпр. одређене вирусне и бактеријске инфекције)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97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</a:rPr>
              <a:t>Шта узрокује рак?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2254103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Постоје и бројни фактори ризика који су повезани са настанком рака. Најважнији су :</a:t>
            </a:r>
          </a:p>
          <a:p>
            <a:endParaRPr lang="ru-RU" dirty="0"/>
          </a:p>
          <a:p>
            <a:r>
              <a:rPr lang="ru-RU" b="1" dirty="0" smtClean="0"/>
              <a:t>- Употреба </a:t>
            </a:r>
            <a:r>
              <a:rPr lang="ru-RU" b="1" dirty="0"/>
              <a:t>дуванских производа</a:t>
            </a:r>
          </a:p>
          <a:p>
            <a:r>
              <a:rPr lang="ru-RU" b="1" dirty="0" smtClean="0"/>
              <a:t>- Конзумација </a:t>
            </a:r>
            <a:r>
              <a:rPr lang="ru-RU" b="1" dirty="0"/>
              <a:t>алкохола</a:t>
            </a:r>
          </a:p>
          <a:p>
            <a:r>
              <a:rPr lang="ru-RU" b="1" dirty="0" smtClean="0"/>
              <a:t>- Неправилна </a:t>
            </a:r>
            <a:r>
              <a:rPr lang="ru-RU" b="1" dirty="0"/>
              <a:t>исхрана</a:t>
            </a:r>
          </a:p>
          <a:p>
            <a:r>
              <a:rPr lang="ru-RU" b="1" dirty="0" smtClean="0"/>
              <a:t>- Физичка </a:t>
            </a:r>
            <a:r>
              <a:rPr lang="ru-RU" b="1" dirty="0"/>
              <a:t>неактивност</a:t>
            </a:r>
          </a:p>
          <a:p>
            <a:r>
              <a:rPr lang="ru-RU" b="1" dirty="0" smtClean="0"/>
              <a:t>- Хроничне </a:t>
            </a:r>
            <a:r>
              <a:rPr lang="ru-RU" b="1" dirty="0"/>
              <a:t>инфекције </a:t>
            </a:r>
            <a:r>
              <a:rPr lang="ru-RU" dirty="0"/>
              <a:t>(нпр. хепатитис Б и Ц)</a:t>
            </a:r>
          </a:p>
          <a:p>
            <a:endParaRPr lang="ru-RU" dirty="0"/>
          </a:p>
          <a:p>
            <a:r>
              <a:rPr lang="ru-RU" dirty="0"/>
              <a:t>Прва 4 побројана фактора ризика повезани су са настанком и других хроничних незазраних болести – болести срца и крвних судова, шећерна </a:t>
            </a:r>
            <a:r>
              <a:rPr lang="ru-RU" dirty="0" smtClean="0"/>
              <a:t>болест</a:t>
            </a:r>
            <a:r>
              <a:rPr lang="sr-Latn-R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Који су симптоми и знаци појаве рака?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34561"/>
            <a:ext cx="10058400" cy="189692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Симптоми и знаци рака могу бити различити, а у појединим случајевима болест може дуго протицати без икаквих приметних промена. </a:t>
            </a: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Зато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је важно обратити пажњу на необјашњиве телесне симптоме или новонастале промене. </a:t>
            </a: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Иако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оне често могу бити последица других, мање озбиљних стања, неопходно је јавити се лекару како би се утврдило њихово порекло и правовремено реаговало.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0</TotalTime>
  <Words>1135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Corbel</vt:lpstr>
      <vt:lpstr>Retrospect</vt:lpstr>
      <vt:lpstr>Светски дан борбе против рака</vt:lpstr>
      <vt:lpstr>Шта је то рак?</vt:lpstr>
      <vt:lpstr>PowerPoint Presentation</vt:lpstr>
      <vt:lpstr>Србија у 2022. години</vt:lpstr>
      <vt:lpstr>Најчешће локализације рака у популацији Србије, 2022.</vt:lpstr>
      <vt:lpstr>Шта узрокује рак?</vt:lpstr>
      <vt:lpstr>Шта узрокује рак?</vt:lpstr>
      <vt:lpstr>Шта узрокује рак?</vt:lpstr>
      <vt:lpstr>Који су симптоми и знаци појаве рака?</vt:lpstr>
      <vt:lpstr>Који су симптоми и знаци појаве рака?</vt:lpstr>
      <vt:lpstr>Који су симптоми и знаци појаве рака?</vt:lpstr>
      <vt:lpstr>Који су симптоми и знаци појаве рака?</vt:lpstr>
      <vt:lpstr>На које узроке рака можемо да утичемо?</vt:lpstr>
      <vt:lpstr>На које узроке рака можемо да утичемо?</vt:lpstr>
      <vt:lpstr>Нездрави животни стилови носе високу цену</vt:lpstr>
      <vt:lpstr>Сваки десети случај рака је последица инфекције</vt:lpstr>
      <vt:lpstr>Национални програми за скрининг рака</vt:lpstr>
      <vt:lpstr>Шта свако од нас може да учини?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2025-12-24T12:45:57Z</dcterms:created>
  <dcterms:modified xsi:type="dcterms:W3CDTF">2025-12-29T11:33:32Z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