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7673-A9B0-4AEE-B86E-297570C9FDD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296FD-F8B5-4108-97C9-828410E7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6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Откривањем рака дојке у раној фази болести ствара</a:t>
            </a:r>
            <a:r>
              <a:rPr lang="sr-Cyrl-RS" baseline="0" dirty="0" smtClean="0"/>
              <a:t> се могућност за његово ефикасно лечење-правовременом применом одговарајуће савремене терапије и даљим континуираним третманом могуће је спасити пуно живота и значајно унапредити квалитет живота оболелих жена.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7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https://www.who.int/news-room/fact-sheets/detail/breast-cancer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https://www.batut.org.rs/download/publikacije/MaligniTumoriuRepubliciSrbiji2024.pdf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FD2-8A45-498F-B709-F90A02C69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1"/>
            <a:ext cx="12192000" cy="690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4" y="365125"/>
            <a:ext cx="11144249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4" y="1825624"/>
            <a:ext cx="11144249" cy="450986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breast-canc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140494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dirty="0" smtClean="0"/>
              <a:t>ИМАЈТЕ НА УМУ ДА…</a:t>
            </a:r>
            <a:endParaRPr lang="es-ES" dirty="0" smtClean="0">
              <a:latin typeface="+mn-lt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557339"/>
            <a:ext cx="7808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374776"/>
            <a:ext cx="8761537" cy="4968875"/>
          </a:xfrm>
        </p:spPr>
        <p:txBody>
          <a:bodyPr/>
          <a:lstStyle/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...иако ризик </a:t>
            </a:r>
            <a:r>
              <a:rPr lang="ru-RU" sz="2800" b="1" dirty="0"/>
              <a:t>РАСТЕ</a:t>
            </a:r>
            <a:r>
              <a:rPr lang="ru-RU" sz="2800" dirty="0"/>
              <a:t> после 40. године, обољење  се може јавити и раније...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...се може јавити и без присутног иједног познатог фактора ризика...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800" dirty="0"/>
              <a:t>... у почетној фази, болест не даје никакве симптоме...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271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952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МИСЛИТЕ НА ВРЕМЕ…</a:t>
            </a:r>
            <a:endParaRPr lang="es-ES" sz="3600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417639"/>
            <a:ext cx="10008465" cy="510698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Храните се </a:t>
            </a:r>
            <a:r>
              <a:rPr lang="ru-RU" sz="2400" dirty="0" smtClean="0"/>
              <a:t>правилно</a:t>
            </a:r>
            <a:endParaRPr lang="ru-RU" sz="2400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Одржавајте одговарајућу телесну </a:t>
            </a:r>
            <a:r>
              <a:rPr lang="ru-RU" sz="2400" dirty="0" smtClean="0"/>
              <a:t>тежину</a:t>
            </a:r>
            <a:endParaRPr lang="ru-RU" sz="2400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Будите физички </a:t>
            </a:r>
            <a:r>
              <a:rPr lang="ru-RU" sz="2400" dirty="0" smtClean="0"/>
              <a:t>активни</a:t>
            </a:r>
            <a:endParaRPr lang="ru-RU" sz="2400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ru-RU" sz="2400" dirty="0"/>
              <a:t>Уколико сте пушач, оставите цигарете! </a:t>
            </a:r>
          </a:p>
          <a:p>
            <a:pPr marL="0" indent="0" algn="ctr">
              <a:buNone/>
              <a:defRPr/>
            </a:pPr>
            <a:r>
              <a:rPr lang="ru-RU" sz="3600" dirty="0">
                <a:solidFill>
                  <a:srgbClr val="FFFF00"/>
                </a:solidFill>
              </a:rPr>
              <a:t>АЛИ НЕ ЗАБОРАВИТЕ</a:t>
            </a:r>
          </a:p>
          <a:p>
            <a:pPr marL="0" indent="0">
              <a:buNone/>
              <a:defRPr/>
            </a:pPr>
            <a:r>
              <a:rPr lang="ru-RU" sz="2400" dirty="0"/>
              <a:t>Редовни превентивни прегледи су једини поуздан начин за откривање рака дојке у раној фази!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Рано откривена болест = добра прогноза у 90% случајева!!!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452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913" y="365125"/>
            <a:ext cx="10463893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sr-Cyrl-RS" sz="4000" dirty="0">
                <a:latin typeface="+mn-lt"/>
              </a:rPr>
              <a:t>Шта је „организовани </a:t>
            </a:r>
            <a:r>
              <a:rPr lang="sr-Cyrl-RS" sz="4000" dirty="0" err="1">
                <a:latin typeface="+mn-lt"/>
              </a:rPr>
              <a:t>скрининг</a:t>
            </a:r>
            <a:r>
              <a:rPr lang="sr-Cyrl-RS" sz="4000" dirty="0">
                <a:latin typeface="+mn-lt"/>
              </a:rPr>
              <a:t>“?</a:t>
            </a:r>
            <a:endParaRPr lang="es-ES" sz="400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743" y="1890714"/>
            <a:ext cx="10472057" cy="461399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Скрининг</a:t>
            </a:r>
            <a:r>
              <a:rPr lang="en-US" sz="2400" dirty="0"/>
              <a:t> je </a:t>
            </a:r>
            <a:r>
              <a:rPr lang="en-US" sz="2400" dirty="0" err="1"/>
              <a:t>прелиминарно</a:t>
            </a:r>
            <a:r>
              <a:rPr lang="en-US" sz="2400" dirty="0"/>
              <a:t> </a:t>
            </a:r>
            <a:r>
              <a:rPr lang="en-US" sz="2400" dirty="0" err="1"/>
              <a:t>откривање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тада</a:t>
            </a:r>
            <a:r>
              <a:rPr lang="en-US" sz="2400" dirty="0"/>
              <a:t> </a:t>
            </a:r>
            <a:r>
              <a:rPr lang="en-US" sz="2400" dirty="0" err="1"/>
              <a:t>непрепознатих</a:t>
            </a:r>
            <a:r>
              <a:rPr lang="en-US" sz="2400" dirty="0"/>
              <a:t> </a:t>
            </a:r>
            <a:r>
              <a:rPr lang="en-US" sz="2400" dirty="0" err="1"/>
              <a:t>поремећаја</a:t>
            </a:r>
            <a:r>
              <a:rPr lang="en-US" sz="2400" dirty="0"/>
              <a:t> </a:t>
            </a:r>
            <a:r>
              <a:rPr lang="en-US" sz="2400" dirty="0" err="1"/>
              <a:t>здравља</a:t>
            </a:r>
            <a:r>
              <a:rPr lang="en-US" sz="2400" dirty="0"/>
              <a:t> у </a:t>
            </a:r>
            <a:r>
              <a:rPr lang="en-US" sz="2400" dirty="0" err="1"/>
              <a:t>фази</a:t>
            </a:r>
            <a:r>
              <a:rPr lang="en-US" sz="2400" dirty="0"/>
              <a:t> </a:t>
            </a:r>
            <a:r>
              <a:rPr lang="en-US" sz="2400" dirty="0" err="1"/>
              <a:t>када</a:t>
            </a:r>
            <a:r>
              <a:rPr lang="en-US" sz="2400" dirty="0"/>
              <a:t> </a:t>
            </a:r>
            <a:r>
              <a:rPr lang="en-US" sz="2400" dirty="0" err="1"/>
              <a:t>нема</a:t>
            </a:r>
            <a:r>
              <a:rPr lang="en-US" sz="2400" dirty="0"/>
              <a:t> </a:t>
            </a:r>
            <a:r>
              <a:rPr lang="en-US" sz="2400" dirty="0" err="1"/>
              <a:t>никаквих</a:t>
            </a:r>
            <a:r>
              <a:rPr lang="en-US" sz="2400" dirty="0"/>
              <a:t> </a:t>
            </a:r>
            <a:r>
              <a:rPr lang="en-US" sz="2400" dirty="0" err="1"/>
              <a:t>симптома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,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помоћ</a:t>
            </a:r>
            <a:r>
              <a:rPr lang="en-US" sz="2400" dirty="0"/>
              <a:t> </a:t>
            </a:r>
            <a:r>
              <a:rPr lang="en-US" sz="2400" dirty="0" err="1"/>
              <a:t>лако</a:t>
            </a:r>
            <a:r>
              <a:rPr lang="en-US" sz="2400" dirty="0"/>
              <a:t> и </a:t>
            </a:r>
            <a:r>
              <a:rPr lang="en-US" sz="2400" dirty="0" err="1"/>
              <a:t>брзо</a:t>
            </a:r>
            <a:r>
              <a:rPr lang="en-US" sz="2400" dirty="0"/>
              <a:t> </a:t>
            </a:r>
            <a:r>
              <a:rPr lang="en-US" sz="2400" dirty="0" err="1"/>
              <a:t>применљивих</a:t>
            </a:r>
            <a:r>
              <a:rPr lang="en-US" sz="2400" dirty="0"/>
              <a:t> </a:t>
            </a:r>
            <a:r>
              <a:rPr lang="en-US" sz="2400" dirty="0" err="1"/>
              <a:t>поступака</a:t>
            </a:r>
            <a:r>
              <a:rPr lang="en-US" sz="2400" dirty="0"/>
              <a:t> (</a:t>
            </a:r>
            <a:r>
              <a:rPr lang="en-US" sz="2400" dirty="0" err="1"/>
              <a:t>тестова</a:t>
            </a:r>
            <a:r>
              <a:rPr lang="en-US" sz="2400" dirty="0" smtClean="0"/>
              <a:t>)</a:t>
            </a:r>
            <a:r>
              <a:rPr lang="sr-Cyrl-RS" sz="2400" dirty="0" smtClean="0"/>
              <a:t>.</a:t>
            </a:r>
            <a:endParaRPr lang="sr-Cyrl-RS" sz="2400" dirty="0"/>
          </a:p>
          <a:p>
            <a:pPr marL="0" indent="0">
              <a:buNone/>
              <a:defRPr/>
            </a:pPr>
            <a:endParaRPr lang="sr-Cyrl-RS" sz="2400" dirty="0" smtClean="0"/>
          </a:p>
          <a:p>
            <a:pPr marL="0" indent="0">
              <a:buNone/>
              <a:defRPr/>
            </a:pPr>
            <a:endParaRPr lang="sr-Cyrl-RS" sz="2400" dirty="0"/>
          </a:p>
          <a:p>
            <a:pPr eaLnBrk="1" hangingPunct="1">
              <a:defRPr/>
            </a:pPr>
            <a:r>
              <a:rPr lang="ru-RU" sz="2400" dirty="0"/>
              <a:t>Позивање жена 50-69 година старости</a:t>
            </a:r>
          </a:p>
          <a:p>
            <a:pPr eaLnBrk="1" hangingPunct="1">
              <a:defRPr/>
            </a:pPr>
            <a:r>
              <a:rPr lang="ru-RU" sz="2400" dirty="0"/>
              <a:t>Радиографски преглед дојки = МАМОГРАФИЈА</a:t>
            </a:r>
          </a:p>
          <a:p>
            <a:pPr eaLnBrk="1" hangingPunct="1">
              <a:defRPr/>
            </a:pPr>
            <a:r>
              <a:rPr lang="ru-RU" sz="2400" dirty="0"/>
              <a:t>Једанпут у 2 године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45" y="4335759"/>
            <a:ext cx="2015828" cy="2015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1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14" y="231776"/>
            <a:ext cx="9771186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>
                <a:latin typeface="+mn-lt"/>
              </a:rPr>
              <a:t>Скрининг на рак дојке у Србији</a:t>
            </a:r>
            <a:endParaRPr lang="es-ES" sz="4000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8628186" cy="49672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en-US" sz="2000" dirty="0"/>
              <a:t>Спроводи се од децембра 2012. године</a:t>
            </a:r>
          </a:p>
          <a:p>
            <a:pPr eaLnBrk="1" hangingPunct="1"/>
            <a:r>
              <a:rPr lang="ru-RU" altLang="en-US" sz="2000" dirty="0"/>
              <a:t>35 општина/домова здравља </a:t>
            </a:r>
          </a:p>
          <a:p>
            <a:pPr eaLnBrk="1" hangingPunct="1"/>
            <a:r>
              <a:rPr lang="ru-RU" altLang="en-US" sz="2000" dirty="0"/>
              <a:t>21 мобилни мамограф</a:t>
            </a:r>
          </a:p>
          <a:p>
            <a:pPr eaLnBrk="1" hangingPunct="1"/>
            <a:endParaRPr lang="sr-Latn-RS" altLang="en-US" sz="2000" dirty="0"/>
          </a:p>
          <a:p>
            <a:pPr eaLnBrk="1" hangingPunct="1"/>
            <a:r>
              <a:rPr lang="sr-Cyrl-RS" altLang="en-US" sz="2000" dirty="0"/>
              <a:t>Домови здравља/општине у Београду</a:t>
            </a:r>
          </a:p>
          <a:p>
            <a:pPr eaLnBrk="1" hangingPunct="1"/>
            <a:r>
              <a:rPr lang="ru-RU" altLang="en-US" sz="1600" dirty="0"/>
              <a:t>Нови Београд</a:t>
            </a:r>
          </a:p>
          <a:p>
            <a:pPr eaLnBrk="1" hangingPunct="1"/>
            <a:r>
              <a:rPr lang="ru-RU" altLang="en-US" sz="1600" dirty="0"/>
              <a:t>Раковица</a:t>
            </a:r>
          </a:p>
          <a:p>
            <a:pPr eaLnBrk="1" hangingPunct="1"/>
            <a:r>
              <a:rPr lang="ru-RU" altLang="en-US" sz="1600" dirty="0"/>
              <a:t>Звездара</a:t>
            </a:r>
          </a:p>
          <a:p>
            <a:pPr eaLnBrk="1" hangingPunct="1"/>
            <a:r>
              <a:rPr lang="ru-RU" altLang="en-US" sz="1600" dirty="0"/>
              <a:t>Лазаревац</a:t>
            </a:r>
          </a:p>
          <a:p>
            <a:pPr eaLnBrk="1" hangingPunct="1"/>
            <a:r>
              <a:rPr lang="ru-RU" altLang="en-US" sz="1600" dirty="0"/>
              <a:t>Палилула</a:t>
            </a:r>
          </a:p>
          <a:p>
            <a:pPr eaLnBrk="1" hangingPunct="1"/>
            <a:r>
              <a:rPr lang="ru-RU" altLang="en-US" sz="1600" dirty="0"/>
              <a:t>Стари град</a:t>
            </a:r>
          </a:p>
          <a:p>
            <a:pPr eaLnBrk="1" hangingPunct="1"/>
            <a:r>
              <a:rPr lang="ru-RU" altLang="en-US" sz="1600" dirty="0"/>
              <a:t>Обреновац</a:t>
            </a:r>
          </a:p>
          <a:p>
            <a:pPr eaLnBrk="1" hangingPunct="1"/>
            <a:r>
              <a:rPr lang="ru-RU" altLang="en-US" sz="1600" dirty="0"/>
              <a:t>Земун </a:t>
            </a:r>
            <a:endParaRPr lang="en-US" altLang="en-US" sz="1600" dirty="0" smtClean="0"/>
          </a:p>
          <a:p>
            <a:pPr eaLnBrk="1" hangingPunct="1"/>
            <a:r>
              <a:rPr lang="ru-RU" altLang="en-US" sz="1600" dirty="0" smtClean="0"/>
              <a:t>Сурчин</a:t>
            </a:r>
            <a:endParaRPr lang="es-ES" altLang="en-US" sz="1600" dirty="0"/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212649"/>
            <a:ext cx="31765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736036" cy="1325563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+mn-lt"/>
              </a:rPr>
              <a:t>Зашто је важно и непоходно рано откривање рака дојке?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2530705"/>
            <a:ext cx="10863943" cy="3297218"/>
          </a:xfrm>
        </p:spPr>
        <p:txBody>
          <a:bodyPr/>
          <a:lstStyle/>
          <a:p>
            <a:r>
              <a:rPr lang="sr-Cyrl-RS" dirty="0" smtClean="0"/>
              <a:t>Откривањем рака дојке у раној фази болести-ефикасно лечење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85% новодијагностикованих карцинома-означени као рани</a:t>
            </a:r>
            <a:r>
              <a:rPr lang="en-US" dirty="0" smtClean="0"/>
              <a:t> </a:t>
            </a:r>
            <a:r>
              <a:rPr lang="sr-Cyrl-RS" dirty="0" smtClean="0"/>
              <a:t>карциноми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15% жена буде са узнапредовалим метастатским карциномом дојке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005" y="0"/>
            <a:ext cx="9771186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Будите одговорне према себи!</a:t>
            </a:r>
            <a:endParaRPr lang="es-ES" sz="3600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413"/>
            <a:ext cx="10151918" cy="5256212"/>
          </a:xfrm>
        </p:spPr>
        <p:txBody>
          <a:bodyPr/>
          <a:lstStyle/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marL="0" indent="0">
              <a:buNone/>
              <a:defRPr/>
            </a:pPr>
            <a:endParaRPr lang="sr-Latn-RS" sz="2000" dirty="0"/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/>
              <a:t>После 30. године живота, уз редован самопреглед: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Превентивни клинички преглед код лекара обављајте једном годишње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Ултразвучни преглед дојки урадите по препоруци лекара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урадите једном до 50. године живота</a:t>
            </a:r>
          </a:p>
          <a:p>
            <a:pPr marL="0" indent="0">
              <a:buNone/>
              <a:defRPr/>
            </a:pPr>
            <a:endParaRPr lang="sr-Cyrl-RS" sz="20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sr-Cyrl-RS" sz="2400" dirty="0"/>
              <a:t>После 50. године живота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Мамографију редовно обављајте на сваке две године!</a:t>
            </a:r>
          </a:p>
          <a:p>
            <a:pPr marL="0" indent="0">
              <a:buNone/>
              <a:defRPr/>
            </a:pPr>
            <a:endParaRPr lang="es-E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1628403" y="1478520"/>
            <a:ext cx="8517082" cy="746125"/>
          </a:xfrm>
          <a:prstGeom prst="roundRect">
            <a:avLst/>
          </a:prstGeom>
          <a:solidFill>
            <a:srgbClr val="F9E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66"/>
                </a:solidFill>
              </a:rPr>
              <a:t>Самопреглед дојки радите једном месечно!!!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6" y="3698302"/>
            <a:ext cx="3107923" cy="30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099" y="1623439"/>
            <a:ext cx="9542318" cy="479425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5400" dirty="0">
                <a:solidFill>
                  <a:srgbClr val="FFFF00"/>
                </a:solidFill>
              </a:rPr>
              <a:t>Одвојите један дан за здравље – одазовите се програму за рано откривање рака </a:t>
            </a:r>
            <a:r>
              <a:rPr lang="ru-RU" altLang="en-US" sz="5400" dirty="0" smtClean="0">
                <a:solidFill>
                  <a:srgbClr val="FFFF00"/>
                </a:solidFill>
              </a:rPr>
              <a:t>дојке! </a:t>
            </a:r>
            <a:endParaRPr lang="es-ES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3600" dirty="0" smtClean="0">
                <a:latin typeface="+mn-lt"/>
              </a:rPr>
              <a:t>РАК ДОЈКЕ</a:t>
            </a:r>
            <a:endParaRPr lang="es-ES" sz="36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428028"/>
            <a:ext cx="9982468" cy="4913312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r-Latn-RS" sz="2800" dirty="0"/>
          </a:p>
          <a:p>
            <a:pPr marL="0" indent="0" eaLnBrk="1" hangingPunct="1">
              <a:buNone/>
              <a:defRPr/>
            </a:pPr>
            <a:r>
              <a:rPr lang="sr-Cyrl-RS" sz="3200" dirty="0"/>
              <a:t>Злоћудна израслина која настаје када нормалне ћелије дојке промене својства и почну неконтролисано да се размножавају, уништавајући околно здраво ткиво.</a:t>
            </a:r>
          </a:p>
          <a:p>
            <a:pPr marL="0" indent="0">
              <a:buNone/>
              <a:defRPr/>
            </a:pPr>
            <a:endParaRPr lang="sr-Cyrl-RS" sz="32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sr-Cyrl-RS" sz="2800" dirty="0"/>
          </a:p>
          <a:p>
            <a:pPr marL="0" indent="0" algn="ctr">
              <a:buNone/>
              <a:defRPr/>
            </a:pPr>
            <a:r>
              <a:rPr lang="sr-Cyrl-RS" sz="4000" b="1" dirty="0">
                <a:solidFill>
                  <a:srgbClr val="FFFF00"/>
                </a:solidFill>
              </a:rPr>
              <a:t>Најчешћи малигни тумор у женској популацији!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r-Cyrl-RS" sz="3600" dirty="0" smtClean="0">
                <a:latin typeface="+mn-lt"/>
              </a:rPr>
              <a:t>Неки од знакова рака дојке</a:t>
            </a:r>
            <a:r>
              <a:rPr lang="sr-Latn-RS" sz="3600" dirty="0" smtClean="0">
                <a:latin typeface="+mn-lt"/>
              </a:rPr>
              <a:t>…</a:t>
            </a:r>
            <a:endParaRPr lang="es-ES" sz="3600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690688"/>
            <a:ext cx="9670741" cy="4897437"/>
          </a:xfrm>
        </p:spPr>
        <p:txBody>
          <a:bodyPr/>
          <a:lstStyle/>
          <a:p>
            <a:pPr eaLnBrk="1" hangingPunct="1"/>
            <a:r>
              <a:rPr lang="ru-RU" altLang="en-US" sz="2800" dirty="0"/>
              <a:t>Бол и напетост у дојци и/или у пазушној јами ван циклуса</a:t>
            </a:r>
          </a:p>
          <a:p>
            <a:pPr eaLnBrk="1" hangingPunct="1"/>
            <a:r>
              <a:rPr lang="ru-RU" altLang="en-US" sz="2800" dirty="0"/>
              <a:t>Промене у величини и изгледу саме дојке</a:t>
            </a:r>
          </a:p>
          <a:p>
            <a:pPr eaLnBrk="1" hangingPunct="1"/>
            <a:r>
              <a:rPr lang="ru-RU" altLang="en-US" sz="2800" dirty="0"/>
              <a:t>Свраб, црвенило и/или оток</a:t>
            </a:r>
          </a:p>
          <a:p>
            <a:pPr eaLnBrk="1" hangingPunct="1"/>
            <a:r>
              <a:rPr lang="ru-RU" altLang="en-US" sz="2800" dirty="0"/>
              <a:t>Задебљање или чворић</a:t>
            </a:r>
          </a:p>
          <a:p>
            <a:pPr eaLnBrk="1" hangingPunct="1"/>
            <a:r>
              <a:rPr lang="ru-RU" altLang="en-US" sz="2800" dirty="0"/>
              <a:t>Удубљење или набирање коже дојке</a:t>
            </a:r>
          </a:p>
          <a:p>
            <a:pPr eaLnBrk="1" hangingPunct="1"/>
            <a:r>
              <a:rPr lang="ru-RU" altLang="en-US" sz="2800" dirty="0"/>
              <a:t>Увлачење брадавице или промена на њеној кожи</a:t>
            </a:r>
          </a:p>
          <a:p>
            <a:pPr eaLnBrk="1" hangingPunct="1"/>
            <a:r>
              <a:rPr lang="ru-RU" altLang="en-US" sz="2800" dirty="0"/>
              <a:t>Неуобичајена секреција</a:t>
            </a:r>
          </a:p>
          <a:p>
            <a:pPr eaLnBrk="1" hangingPunct="1"/>
            <a:r>
              <a:rPr lang="ru-RU" altLang="en-US" sz="2800" dirty="0"/>
              <a:t>Бол у једној тачки дојке који не пролази</a:t>
            </a:r>
          </a:p>
          <a:p>
            <a:pPr eaLnBrk="1" hangingPunct="1"/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34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свету…202</a:t>
            </a:r>
            <a:r>
              <a:rPr lang="sr-Latn-RS" altLang="en-US" dirty="0" smtClean="0"/>
              <a:t>2</a:t>
            </a:r>
            <a:r>
              <a:rPr lang="sr-Cyrl-RS" altLang="en-US" dirty="0" smtClean="0"/>
              <a:t>.</a:t>
            </a:r>
            <a:endParaRPr lang="es-E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867171"/>
            <a:ext cx="8229600" cy="488616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r-Cyrl-RS" sz="3600" dirty="0" smtClean="0"/>
              <a:t>2.2</a:t>
            </a:r>
            <a:r>
              <a:rPr lang="sr-Latn-RS" sz="3600" dirty="0" smtClean="0"/>
              <a:t>97</a:t>
            </a:r>
            <a:r>
              <a:rPr lang="sr-Cyrl-RS" sz="3600" dirty="0" smtClean="0"/>
              <a:t>.</a:t>
            </a:r>
            <a:r>
              <a:rPr lang="sr-Latn-RS" sz="3600" dirty="0" smtClean="0"/>
              <a:t>000</a:t>
            </a:r>
            <a:r>
              <a:rPr lang="sr-Cyrl-RS" sz="3600" dirty="0" smtClean="0"/>
              <a:t> новооболелих жена</a:t>
            </a:r>
          </a:p>
          <a:p>
            <a:pPr eaLnBrk="1" hangingPunct="1">
              <a:defRPr/>
            </a:pPr>
            <a:endParaRPr lang="sr-Cyrl-RS" dirty="0" smtClean="0"/>
          </a:p>
          <a:p>
            <a:pPr eaLnBrk="1" hangingPunct="1">
              <a:defRPr/>
            </a:pPr>
            <a:r>
              <a:rPr lang="sr-Cyrl-RS" sz="3600" dirty="0" smtClean="0"/>
              <a:t>670.000 умрлих жена свих узраста</a:t>
            </a:r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dirty="0" smtClean="0"/>
          </a:p>
          <a:p>
            <a:pPr marL="0" indent="0">
              <a:buNone/>
              <a:defRPr/>
            </a:pPr>
            <a:endParaRPr lang="sr-Cyrl-RS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>
              <a:buNone/>
              <a:defRPr/>
            </a:pPr>
            <a:endParaRPr lang="sr-Cyrl-RS" sz="1000" dirty="0"/>
          </a:p>
          <a:p>
            <a:pPr marL="0" indent="0" algn="ctr">
              <a:buNone/>
              <a:defRPr/>
            </a:pPr>
            <a:endParaRPr lang="sr-Cyrl-RS" sz="9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sr-Cyrl-RS" sz="9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sr-Cyrl-RS" sz="9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sr-Cyrl-RS" sz="900" dirty="0" smtClean="0"/>
              <a:t>Извор</a:t>
            </a:r>
            <a:r>
              <a:rPr lang="sr-Cyrl-RS" sz="900" dirty="0"/>
              <a:t>: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www.who.int/news-room/fact-sheets/detail/breast-cancer</a:t>
            </a:r>
            <a:endParaRPr lang="sr-Cyrl-RS" sz="900" dirty="0" smtClean="0"/>
          </a:p>
          <a:p>
            <a:pPr marL="0" indent="0" algn="ctr">
              <a:buNone/>
              <a:defRPr/>
            </a:pPr>
            <a:endParaRPr lang="sr-Cyrl-RS" sz="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8" y="94430"/>
            <a:ext cx="1772741" cy="17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7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Глобално гледано...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4" y="1825624"/>
            <a:ext cx="11144249" cy="4890862"/>
          </a:xfrm>
        </p:spPr>
        <p:txBody>
          <a:bodyPr/>
          <a:lstStyle/>
          <a:p>
            <a:r>
              <a:rPr lang="sr-Cyrl-RS" dirty="0" smtClean="0"/>
              <a:t>Велики јавноздавствени проблем јер доприноси: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ч</a:t>
            </a:r>
            <a:r>
              <a:rPr lang="sr-Cyrl-RS" dirty="0" smtClean="0"/>
              <a:t>естом обољевању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д</a:t>
            </a:r>
            <a:r>
              <a:rPr lang="sr-Cyrl-RS" dirty="0" smtClean="0"/>
              <a:t>уготрајном апсентизму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/>
              <a:t>т</a:t>
            </a:r>
            <a:r>
              <a:rPr lang="sr-Cyrl-RS" dirty="0" smtClean="0"/>
              <a:t>рајној неспособности 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dirty="0" smtClean="0"/>
              <a:t>превременом умирању. 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Други узрок обољевања међу малигним болестима (након рака плућа).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Пети узрок смртности због малигног процеса (након рака плућа, карцинома јетре, рака дебелог црева и малигних тумора желуца).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2943" y="6161315"/>
            <a:ext cx="78594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900" dirty="0" smtClean="0">
                <a:solidFill>
                  <a:schemeClr val="bg1"/>
                </a:solidFill>
              </a:rPr>
              <a:t>Извор: </a:t>
            </a:r>
            <a:r>
              <a:rPr lang="en-US" sz="900" dirty="0" smtClean="0">
                <a:solidFill>
                  <a:schemeClr val="bg1"/>
                </a:solidFill>
              </a:rPr>
              <a:t>chrome-extension</a:t>
            </a:r>
            <a:r>
              <a:rPr lang="en-US" sz="900" dirty="0">
                <a:solidFill>
                  <a:schemeClr val="bg1"/>
                </a:solidFill>
              </a:rPr>
              <a:t>://</a:t>
            </a:r>
            <a:r>
              <a:rPr lang="en-US" sz="900" dirty="0" err="1">
                <a:solidFill>
                  <a:schemeClr val="bg1"/>
                </a:solidFill>
              </a:rPr>
              <a:t>efaidnbmnnnibpcajpcglclefindmkaj</a:t>
            </a:r>
            <a:r>
              <a:rPr lang="en-US" sz="900" dirty="0">
                <a:solidFill>
                  <a:schemeClr val="bg1"/>
                </a:solidFill>
              </a:rPr>
              <a:t>/https://www.skriningsrbija.rs/files/File/Prirucnik_za_sprovodjenje_i_kontrolu_kvaliteta.pdf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8" y="94430"/>
            <a:ext cx="1772741" cy="1772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Европи…2022.</a:t>
            </a:r>
            <a:endParaRPr lang="es-E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2032000"/>
            <a:ext cx="8229600" cy="46909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eaLnBrk="1" hangingPunct="1">
              <a:defRPr/>
            </a:pPr>
            <a:endParaRPr lang="es-ES" sz="3600" dirty="0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30" y="424441"/>
            <a:ext cx="2674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0223" y="1955800"/>
            <a:ext cx="8822150" cy="469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z="3600" dirty="0" smtClean="0">
                <a:solidFill>
                  <a:schemeClr val="bg1"/>
                </a:solidFill>
              </a:rPr>
              <a:t>Више од пола милиона новооболелих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sr-Cyrl-RS" sz="3600" dirty="0" smtClean="0">
                <a:solidFill>
                  <a:schemeClr val="bg1"/>
                </a:solidFill>
              </a:rPr>
              <a:t>160.000 умрлих жена од рака дојке</a:t>
            </a:r>
          </a:p>
          <a:p>
            <a:pPr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None/>
              <a:defRPr/>
            </a:pPr>
            <a:r>
              <a:rPr lang="sr-Cyrl-RS" sz="900" dirty="0" smtClean="0">
                <a:solidFill>
                  <a:schemeClr val="tx1"/>
                </a:solidFill>
              </a:rPr>
              <a:t>Извор:</a:t>
            </a:r>
            <a:r>
              <a:rPr lang="en-US" sz="900" dirty="0">
                <a:solidFill>
                  <a:schemeClr val="tx1"/>
                </a:solidFill>
              </a:rPr>
              <a:t>https://www.europadonna.org/breast-cancer/</a:t>
            </a:r>
            <a:endParaRPr lang="es-E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RS" altLang="en-US" dirty="0" smtClean="0"/>
              <a:t>У Србији…202</a:t>
            </a:r>
            <a:r>
              <a:rPr lang="sr-Latn-RS" altLang="en-US" dirty="0" smtClean="0"/>
              <a:t>4</a:t>
            </a:r>
            <a:r>
              <a:rPr lang="sr-Cyrl-RS" altLang="en-US" dirty="0" smtClean="0"/>
              <a:t>.</a:t>
            </a:r>
            <a:endParaRPr lang="es-E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986" y="1745672"/>
            <a:ext cx="10657877" cy="50292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Latn-RS" sz="1050" dirty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 smtClean="0"/>
          </a:p>
          <a:p>
            <a:pPr marL="0" indent="0" algn="ctr">
              <a:buNone/>
              <a:defRPr/>
            </a:pPr>
            <a:endParaRPr lang="sr-Cyrl-RS" sz="1050" dirty="0"/>
          </a:p>
          <a:p>
            <a:pPr marL="0" indent="0">
              <a:buNone/>
              <a:defRPr/>
            </a:pPr>
            <a:endParaRPr lang="sr-Cyrl-RS" sz="3600" dirty="0"/>
          </a:p>
          <a:p>
            <a:pPr marL="0" indent="0">
              <a:buNone/>
              <a:defRPr/>
            </a:pPr>
            <a:endParaRPr lang="sr-Cyrl-RS" sz="3600" dirty="0"/>
          </a:p>
          <a:p>
            <a:pPr eaLnBrk="1" hangingPunct="1">
              <a:defRPr/>
            </a:pPr>
            <a:endParaRPr lang="sr-Cyrl-RS" sz="36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marL="0" indent="0" algn="ctr">
              <a:buNone/>
              <a:defRPr/>
            </a:pPr>
            <a:endParaRPr lang="sr-Cyrl-RS" sz="900" dirty="0"/>
          </a:p>
          <a:p>
            <a:pPr eaLnBrk="1" hangingPunct="1">
              <a:defRPr/>
            </a:pPr>
            <a:endParaRPr lang="es-ES" sz="36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51" y="152257"/>
            <a:ext cx="250348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4386943" y="2519119"/>
            <a:ext cx="7336971" cy="3827251"/>
          </a:xfrm>
          <a:prstGeom prst="irregularSeal2">
            <a:avLst/>
          </a:prstGeom>
          <a:solidFill>
            <a:srgbClr val="FACEEE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Процењује се да у Србији свака </a:t>
            </a:r>
            <a:r>
              <a:rPr lang="ru-RU" sz="2400" b="1" u="sng" dirty="0">
                <a:solidFill>
                  <a:srgbClr val="EC0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 </a:t>
            </a:r>
            <a:r>
              <a:rPr lang="ru-RU" sz="2400" b="1" dirty="0">
                <a:solidFill>
                  <a:schemeClr val="tx1"/>
                </a:solidFill>
              </a:rPr>
              <a:t>жена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током живота оболи од рака дојке!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6943" y="1700644"/>
            <a:ext cx="10956966" cy="4950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Cyrl-RS" sz="6500" dirty="0" smtClean="0">
                <a:solidFill>
                  <a:schemeClr val="bg1"/>
                </a:solidFill>
              </a:rPr>
              <a:t>водећи малигни тумор у обољевању и умирању жена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65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6500" dirty="0" smtClean="0">
                <a:solidFill>
                  <a:schemeClr val="bg1"/>
                </a:solidFill>
              </a:rPr>
              <a:t>4</a:t>
            </a:r>
            <a:r>
              <a:rPr lang="sr-Latn-RS" sz="6500" dirty="0" smtClean="0">
                <a:solidFill>
                  <a:schemeClr val="bg1"/>
                </a:solidFill>
              </a:rPr>
              <a:t>544</a:t>
            </a:r>
            <a:r>
              <a:rPr lang="ru-RU" sz="6500" dirty="0" smtClean="0">
                <a:solidFill>
                  <a:schemeClr val="bg1"/>
                </a:solidFill>
              </a:rPr>
              <a:t> </a:t>
            </a:r>
            <a:r>
              <a:rPr lang="ru-RU" sz="6500" dirty="0">
                <a:solidFill>
                  <a:schemeClr val="bg1"/>
                </a:solidFill>
              </a:rPr>
              <a:t>новоoболелих жена</a:t>
            </a:r>
          </a:p>
          <a:p>
            <a:pPr>
              <a:defRPr/>
            </a:pPr>
            <a:r>
              <a:rPr lang="ru-RU" sz="6500" dirty="0" smtClean="0">
                <a:solidFill>
                  <a:schemeClr val="bg1"/>
                </a:solidFill>
              </a:rPr>
              <a:t>1</a:t>
            </a:r>
            <a:r>
              <a:rPr lang="sr-Latn-RS" sz="6500" dirty="0" smtClean="0">
                <a:solidFill>
                  <a:schemeClr val="bg1"/>
                </a:solidFill>
              </a:rPr>
              <a:t>700</a:t>
            </a:r>
            <a:r>
              <a:rPr lang="ru-RU" sz="6500" dirty="0" smtClean="0">
                <a:solidFill>
                  <a:schemeClr val="bg1"/>
                </a:solidFill>
              </a:rPr>
              <a:t> </a:t>
            </a:r>
            <a:r>
              <a:rPr lang="ru-RU" sz="6500" dirty="0">
                <a:solidFill>
                  <a:schemeClr val="bg1"/>
                </a:solidFill>
              </a:rPr>
              <a:t>умрлих жена</a:t>
            </a:r>
          </a:p>
          <a:p>
            <a:pPr marL="0" indent="0">
              <a:buNone/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Latn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05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300" dirty="0" smtClean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1300" dirty="0" smtClean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Cyrl-RS" sz="1300" dirty="0" smtClean="0">
                <a:solidFill>
                  <a:schemeClr val="tx1"/>
                </a:solidFill>
              </a:rPr>
              <a:t>Извор: Институт за јавно здравље Србије „Др Милан Јовановић Батут“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Cyrl-RS" sz="3600" dirty="0" smtClean="0"/>
          </a:p>
          <a:p>
            <a:pPr>
              <a:defRPr/>
            </a:pPr>
            <a:endParaRPr lang="sr-Cyrl-RS" sz="3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r-Cyrl-RS" sz="900" dirty="0" smtClean="0"/>
          </a:p>
          <a:p>
            <a:pPr>
              <a:defRPr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182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sr-Cyrl-RS" altLang="en-US" dirty="0" smtClean="0"/>
              <a:t>У Београду…202</a:t>
            </a:r>
            <a:r>
              <a:rPr lang="sr-Latn-RS" altLang="en-US" dirty="0"/>
              <a:t>4</a:t>
            </a:r>
            <a:r>
              <a:rPr lang="sr-Cyrl-RS" altLang="en-US" dirty="0" smtClean="0"/>
              <a:t>.</a:t>
            </a:r>
            <a:endParaRPr lang="es-E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23" y="2029402"/>
            <a:ext cx="8628186" cy="4464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sr-Cyrl-RS" dirty="0" smtClean="0"/>
          </a:p>
          <a:p>
            <a:pPr eaLnBrk="1" hangingPunct="1">
              <a:defRPr/>
            </a:pPr>
            <a:endParaRPr lang="sr-Cyrl-RS" sz="900" dirty="0"/>
          </a:p>
          <a:p>
            <a:pPr>
              <a:defRPr/>
            </a:pPr>
            <a:r>
              <a:rPr lang="ru-RU" sz="4000" dirty="0" smtClean="0"/>
              <a:t>5</a:t>
            </a:r>
            <a:r>
              <a:rPr lang="sr-Latn-RS" sz="4000" dirty="0" smtClean="0"/>
              <a:t>81</a:t>
            </a:r>
            <a:r>
              <a:rPr lang="ru-RU" sz="4000" dirty="0" smtClean="0"/>
              <a:t> </a:t>
            </a:r>
            <a:r>
              <a:rPr lang="ru-RU" sz="4000" dirty="0"/>
              <a:t>жена је новооболело </a:t>
            </a:r>
          </a:p>
          <a:p>
            <a:pPr>
              <a:defRPr/>
            </a:pPr>
            <a:r>
              <a:rPr lang="sr-Latn-RS" sz="4000" dirty="0" smtClean="0"/>
              <a:t>446</a:t>
            </a:r>
            <a:r>
              <a:rPr lang="ru-RU" sz="4000" dirty="0" smtClean="0"/>
              <a:t> </a:t>
            </a:r>
            <a:r>
              <a:rPr lang="ru-RU" sz="4000" dirty="0"/>
              <a:t>женa је умрло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15" y="130629"/>
            <a:ext cx="3570686" cy="25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9898" y="608065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900" dirty="0">
                <a:solidFill>
                  <a:schemeClr val="bg1"/>
                </a:solidFill>
              </a:rPr>
              <a:t>Извор: Регистар за рак Градски завод за јавно здравље Београд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450" y="5280507"/>
            <a:ext cx="194479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sr-Cyrl-RS" dirty="0">
                <a:latin typeface="+mn-lt"/>
              </a:rPr>
              <a:t>Ф</a:t>
            </a:r>
            <a:r>
              <a:rPr lang="sr-Cyrl-RS" dirty="0" smtClean="0">
                <a:latin typeface="+mn-lt"/>
              </a:rPr>
              <a:t>АКТОРИ РИЗИКА</a:t>
            </a:r>
            <a:endParaRPr lang="es-ES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2614" y="1557339"/>
            <a:ext cx="9771186" cy="49672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Наслеђе (оболео неко од ближих женских сродника – мајка, сестра)</a:t>
            </a:r>
          </a:p>
          <a:p>
            <a:pPr eaLnBrk="1" hangingPunct="1">
              <a:defRPr/>
            </a:pPr>
            <a:r>
              <a:rPr lang="ru-RU" sz="2400" dirty="0"/>
              <a:t>Бенигне промене дојке (атипична хиперплазија)</a:t>
            </a:r>
          </a:p>
          <a:p>
            <a:pPr eaLnBrk="1" hangingPunct="1">
              <a:defRPr/>
            </a:pPr>
            <a:r>
              <a:rPr lang="ru-RU" sz="2400" dirty="0"/>
              <a:t>Рана прва менструација (пре 12. године)</a:t>
            </a:r>
          </a:p>
          <a:p>
            <a:pPr eaLnBrk="1" hangingPunct="1">
              <a:defRPr/>
            </a:pPr>
            <a:r>
              <a:rPr lang="ru-RU" sz="2400" dirty="0"/>
              <a:t>Касни први порођај (после 30. године живота)</a:t>
            </a:r>
          </a:p>
          <a:p>
            <a:pPr eaLnBrk="1" hangingPunct="1">
              <a:defRPr/>
            </a:pPr>
            <a:r>
              <a:rPr lang="ru-RU" sz="2400" dirty="0"/>
              <a:t>Жене које нису рађале и/или нису дојиле</a:t>
            </a:r>
          </a:p>
          <a:p>
            <a:pPr eaLnBrk="1" hangingPunct="1">
              <a:defRPr/>
            </a:pPr>
            <a:r>
              <a:rPr lang="ru-RU" sz="2400" dirty="0"/>
              <a:t>Касна менопауза (после 50. године)</a:t>
            </a:r>
          </a:p>
          <a:p>
            <a:pPr eaLnBrk="1" hangingPunct="1">
              <a:defRPr/>
            </a:pPr>
            <a:r>
              <a:rPr lang="ru-RU" sz="2400" dirty="0"/>
              <a:t>Нездрав начин живота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-пушење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-недостатак физичке активности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-начин исхране, гојазност</a:t>
            </a:r>
          </a:p>
          <a:p>
            <a:pPr marL="0" indent="0">
              <a:buNone/>
              <a:defRPr/>
            </a:pPr>
            <a:r>
              <a:rPr lang="ru-RU" sz="2000" dirty="0"/>
              <a:t>                     -конзумирање алкохола</a:t>
            </a:r>
            <a:endParaRPr lang="es-ES" sz="2000" dirty="0"/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49" y="5343525"/>
            <a:ext cx="1949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4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669</Words>
  <Application>Microsoft Office PowerPoint</Application>
  <PresentationFormat>Widescreen</PresentationFormat>
  <Paragraphs>191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РАК ДОЈКЕ</vt:lpstr>
      <vt:lpstr>Неки од знакова рака дојке…</vt:lpstr>
      <vt:lpstr>У свету…2022.</vt:lpstr>
      <vt:lpstr>Глобално гледано...</vt:lpstr>
      <vt:lpstr>У Европи…2022.</vt:lpstr>
      <vt:lpstr>У Србији…2024.</vt:lpstr>
      <vt:lpstr>У Београду…2024.</vt:lpstr>
      <vt:lpstr>ФАКТОРИ РИЗИКА</vt:lpstr>
      <vt:lpstr>ИМАЈТЕ НА УМУ ДА…</vt:lpstr>
      <vt:lpstr>МИСЛИТЕ НА ВРЕМЕ…</vt:lpstr>
      <vt:lpstr>Шта је „организовани скрининг“?</vt:lpstr>
      <vt:lpstr>Скрининг на рак дојке у Србији</vt:lpstr>
      <vt:lpstr>Зашто је важно и непоходно рано откривање рака дојке?</vt:lpstr>
      <vt:lpstr>Будите одговорне према себи!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22</cp:revision>
  <dcterms:created xsi:type="dcterms:W3CDTF">2022-01-21T07:17:49Z</dcterms:created>
  <dcterms:modified xsi:type="dcterms:W3CDTF">2026-02-26T10:37:55Z</dcterms:modified>
</cp:coreProperties>
</file>