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4" r:id="rId4"/>
    <p:sldId id="265" r:id="rId5"/>
    <p:sldId id="290" r:id="rId6"/>
    <p:sldId id="279" r:id="rId7"/>
    <p:sldId id="294" r:id="rId8"/>
    <p:sldId id="263" r:id="rId9"/>
    <p:sldId id="267" r:id="rId10"/>
    <p:sldId id="282" r:id="rId11"/>
    <p:sldId id="283" r:id="rId12"/>
    <p:sldId id="286" r:id="rId13"/>
    <p:sldId id="287" r:id="rId14"/>
    <p:sldId id="288" r:id="rId15"/>
    <p:sldId id="289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11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365125"/>
            <a:ext cx="977118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825625"/>
            <a:ext cx="9771185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582614" y="6556605"/>
            <a:ext cx="97711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smtClean="0">
                <a:solidFill>
                  <a:schemeClr val="accent4"/>
                </a:solidFill>
              </a:rPr>
              <a:t>ПРЕМОСТИМО ЈАЗ У ЗНАЊУ О БОЛЕСТИМА БУБРЕГА РАДИ БОЉЕ НЕГЕ И ЛЕЧЕЊА</a:t>
            </a:r>
            <a:endParaRPr lang="en-GB" sz="9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1"/>
    </mc:Choice>
    <mc:Fallback>
      <p:transition spd="slow" advTm="50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679622"/>
            <a:ext cx="9771186" cy="1011066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sr-Cyrl-R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БУДИТЕ ФИЗИЧКИ АКТИВНИ</a:t>
            </a:r>
            <a:r>
              <a:rPr lang="sr-Latn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Најмање </a:t>
            </a:r>
            <a:r>
              <a:rPr lang="sr-Latn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минута </a:t>
            </a:r>
            <a:r>
              <a:rPr lang="sr-Latn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 недељно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r-Cyrl-R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Вежбајте са друштвом или породицом-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забавније је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sr-Latn-R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Clr>
                <a:srgbClr val="ACD433"/>
              </a:buClr>
              <a:buFont typeface="Wingdings" panose="05000000000000000000" pitchFamily="2" charset="2"/>
              <a:buChar char="ü"/>
            </a:pP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Идите степеницама а не лифтом</a:t>
            </a:r>
          </a:p>
          <a:p>
            <a:pPr>
              <a:buClr>
                <a:srgbClr val="ACD433"/>
              </a:buClr>
            </a:pP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Clr>
                <a:srgbClr val="ACD433"/>
              </a:buClr>
              <a:buFont typeface="Wingdings" panose="05000000000000000000" pitchFamily="2" charset="2"/>
              <a:buChar char="ü"/>
            </a:pP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Трудите се да не седите дуже од 1 сата у континуитету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2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1"/>
    </mc:Choice>
    <mc:Fallback>
      <p:transition spd="slow" advTm="1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963827"/>
            <a:ext cx="9771186" cy="640364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sr-Cyrl-R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sr-Cyrl-R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ХРАНИТЕ </a:t>
            </a:r>
            <a:r>
              <a:rPr lang="sr-Cyrl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</a:t>
            </a:r>
            <a:r>
              <a:rPr lang="sr-Cyrl-R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ПРАВИЛНО</a:t>
            </a:r>
            <a:r>
              <a:rPr lang="sr-Latn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836016"/>
            <a:ext cx="9771185" cy="4351338"/>
          </a:xfrm>
        </p:spPr>
        <p:txBody>
          <a:bodyPr>
            <a:normAutofit/>
          </a:bodyPr>
          <a:lstStyle/>
          <a:p>
            <a:endParaRPr lang="sr-Latn-RS" sz="2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Ограничите унос соли, шећера и масти</a:t>
            </a:r>
          </a:p>
          <a:p>
            <a:pPr>
              <a:lnSpc>
                <a:spcPct val="120000"/>
              </a:lnSpc>
            </a:pPr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Замените слаткише свежим воћем</a:t>
            </a:r>
          </a:p>
          <a:p>
            <a:pPr>
              <a:lnSpc>
                <a:spcPct val="120000"/>
              </a:lnSpc>
            </a:pPr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Спремајте храну на здравији начин- пржење  хране замените печењем, барењем или кувањем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2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0"/>
    </mc:Choice>
    <mc:Fallback>
      <p:transition spd="slow" advTm="10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114" y="307975"/>
            <a:ext cx="8218611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УНОСИТЕ </a:t>
            </a:r>
            <a:r>
              <a:rPr lang="sr-Cyrl-R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ДОВОЉНО ТЕЧНОСТИ</a:t>
            </a:r>
            <a:r>
              <a:rPr lang="sr-Latn-R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sr-Latn-RS" sz="3600" dirty="0"/>
              <a:t/>
            </a:r>
            <a:br>
              <a:rPr lang="sr-Latn-R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Најмање</a:t>
            </a:r>
            <a:r>
              <a:rPr lang="sr-Latn-R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1,5 L </a:t>
            </a:r>
            <a:r>
              <a:rPr lang="sr-Cyrl-R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дневно</a:t>
            </a:r>
            <a:r>
              <a:rPr lang="sr-Latn-R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(6-8 </a:t>
            </a:r>
            <a:r>
              <a:rPr lang="sr-Cyrl-R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чаша</a:t>
            </a:r>
            <a:r>
              <a:rPr lang="sr-Latn-R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sr-Latn-RS" sz="28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solidFill>
                <a:srgbClr val="FFCC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Смањите унос заслађених 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воћних сокова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Избаците газирана пића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замените 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водом и 	незаслађеним соковима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0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7"/>
    </mc:Choice>
    <mc:Fallback>
      <p:transition spd="slow" advTm="9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214" y="893618"/>
            <a:ext cx="6818436" cy="797070"/>
          </a:xfrm>
        </p:spPr>
        <p:txBody>
          <a:bodyPr>
            <a:normAutofit fontScale="90000"/>
          </a:bodyPr>
          <a:lstStyle/>
          <a:p>
            <a:r>
              <a:rPr lang="sr-Cyrl-R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НЕМОЈТЕ </a:t>
            </a:r>
            <a:r>
              <a:rPr lang="sr-Cyrl-R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ПУШИТИ</a:t>
            </a:r>
            <a:r>
              <a:rPr lang="sr-Latn-R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sr-Latn-R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r-Cyrl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Оставите 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цигарете и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побољшајте 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своје здравље и здравље људи око вас! </a:t>
            </a:r>
            <a:endParaRPr lang="en-US" sz="32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19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3"/>
    </mc:Choice>
    <mc:Fallback>
      <p:transition spd="slow" advTm="9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550" y="431800"/>
            <a:ext cx="7723311" cy="1325563"/>
          </a:xfrm>
        </p:spPr>
        <p:txBody>
          <a:bodyPr/>
          <a:lstStyle/>
          <a:p>
            <a:r>
              <a:rPr lang="sr-Cyrl-R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РАЦИОНАЛНО КОРИСТИТЕ ЛЕКОВЕ</a:t>
            </a:r>
            <a:r>
              <a:rPr lang="sr-Latn-R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Немојте </a:t>
            </a: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узимати лекове без претходне консултације са лекаром!</a:t>
            </a:r>
            <a:b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граничите употребу лекова против упале и болова!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1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4"/>
    </mc:Choice>
    <mc:Fallback>
      <p:transition spd="slow" advTm="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685800"/>
            <a:ext cx="9771186" cy="1236518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ПРОВЕРИТЕ </a:t>
            </a:r>
            <a:r>
              <a:rPr lang="sr-Cyrl-R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ЗДРАВЉЕ СВОЈИХ БУБРЕГА </a:t>
            </a:r>
            <a:r>
              <a:rPr lang="sr-Cyrl-R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УКОЛИКО</a:t>
            </a:r>
            <a:r>
              <a:rPr lang="sr-Cyrl-R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2078181"/>
            <a:ext cx="9771185" cy="409878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имате 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дијабетес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имате 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 крвни притисак </a:t>
            </a:r>
            <a:b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 гојазни</a:t>
            </a:r>
          </a:p>
          <a:p>
            <a:pPr marL="0" indent="0">
              <a:buNone/>
            </a:pPr>
            <a:endParaRPr lang="sr-Cyrl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постоје 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болести бубрега у вашој породици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/>
              <a:t/>
            </a:r>
            <a:br>
              <a:rPr lang="sr-Latn-R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3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1"/>
    </mc:Choice>
    <mc:Fallback>
      <p:transition spd="slow" advTm="1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Јер ваши бубрези..</a:t>
            </a:r>
            <a:r>
              <a:rPr lang="sr-Latn-RS" smtClean="0"/>
              <a:t>.</a:t>
            </a:r>
            <a:r>
              <a:rPr lang="sr-Cyrl-R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стварају урин</a:t>
            </a:r>
          </a:p>
          <a:p>
            <a:r>
              <a:rPr lang="ru-RU" dirty="0"/>
              <a:t>у</a:t>
            </a:r>
            <a:r>
              <a:rPr lang="ru-RU" dirty="0" smtClean="0"/>
              <a:t>клањају штетне материје </a:t>
            </a:r>
            <a:r>
              <a:rPr lang="ru-RU" dirty="0"/>
              <a:t>и вишак течности из </a:t>
            </a:r>
            <a:r>
              <a:rPr lang="ru-RU" dirty="0" smtClean="0"/>
              <a:t>крви</a:t>
            </a:r>
          </a:p>
          <a:p>
            <a:r>
              <a:rPr lang="ru-RU" dirty="0"/>
              <a:t>к</a:t>
            </a:r>
            <a:r>
              <a:rPr lang="ru-RU" dirty="0" smtClean="0"/>
              <a:t>онтролишу хемијску равнотежу тела</a:t>
            </a:r>
          </a:p>
          <a:p>
            <a:r>
              <a:rPr lang="ru-RU" dirty="0" smtClean="0"/>
              <a:t>помажу у контроли крвног притиска</a:t>
            </a:r>
          </a:p>
          <a:p>
            <a:r>
              <a:rPr lang="ru-RU" dirty="0" smtClean="0"/>
              <a:t>помажу </a:t>
            </a:r>
            <a:r>
              <a:rPr lang="ru-RU" dirty="0"/>
              <a:t>да </a:t>
            </a:r>
            <a:r>
              <a:rPr lang="ru-RU" dirty="0" smtClean="0"/>
              <a:t>кости </a:t>
            </a:r>
            <a:r>
              <a:rPr lang="ru-RU" dirty="0"/>
              <a:t>буду </a:t>
            </a:r>
            <a:r>
              <a:rPr lang="ru-RU" dirty="0" smtClean="0"/>
              <a:t>здраве</a:t>
            </a:r>
          </a:p>
          <a:p>
            <a:r>
              <a:rPr lang="ru-RU" dirty="0"/>
              <a:t>п</a:t>
            </a:r>
            <a:r>
              <a:rPr lang="ru-RU" dirty="0" smtClean="0"/>
              <a:t>омажу у стварању црвених крвних зрнаца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4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43"/>
    </mc:Choice>
    <mc:Fallback>
      <p:transition spd="slow" advTm="18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Светски дан бубрега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2078181"/>
            <a:ext cx="9771185" cy="4098781"/>
          </a:xfrm>
        </p:spPr>
        <p:txBody>
          <a:bodyPr>
            <a:normAutofit/>
          </a:bodyPr>
          <a:lstStyle/>
          <a:p>
            <a:r>
              <a:rPr lang="sr-Cyrl-CS" sz="2400" dirty="0"/>
              <a:t>Светски дан бубрега се </a:t>
            </a:r>
            <a:r>
              <a:rPr lang="sr-Cyrl-CS" sz="2400" dirty="0" smtClean="0"/>
              <a:t>од 2006. године обележава </a:t>
            </a:r>
            <a:r>
              <a:rPr lang="sr-Cyrl-CS" sz="2400" dirty="0"/>
              <a:t>сваког другог четвртка у </a:t>
            </a:r>
            <a:r>
              <a:rPr lang="sr-Cyrl-CS" sz="2400" dirty="0" smtClean="0"/>
              <a:t>марту </a:t>
            </a:r>
            <a:r>
              <a:rPr lang="ru-RU" sz="2400" dirty="0" smtClean="0"/>
              <a:t>на </a:t>
            </a:r>
            <a:r>
              <a:rPr lang="ru-RU" sz="2400" dirty="0"/>
              <a:t>иницијативу Међународног друштва за </a:t>
            </a:r>
            <a:r>
              <a:rPr lang="ru-RU" sz="2400" dirty="0" smtClean="0"/>
              <a:t>нефрологију и </a:t>
            </a:r>
            <a:r>
              <a:rPr lang="ru-RU" sz="2400" dirty="0"/>
              <a:t>Интернационалног удружења Фондације за бубрег у више од 100 земаља широм </a:t>
            </a:r>
            <a:r>
              <a:rPr lang="ru-RU" sz="2400" dirty="0" smtClean="0"/>
              <a:t>света.</a:t>
            </a:r>
          </a:p>
          <a:p>
            <a:r>
              <a:rPr lang="sr-Cyrl-CS" sz="2400" dirty="0" smtClean="0"/>
              <a:t>Слоган </a:t>
            </a:r>
            <a:r>
              <a:rPr lang="sr-Cyrl-CS" sz="2400" dirty="0"/>
              <a:t>овогодишње </a:t>
            </a:r>
            <a:r>
              <a:rPr lang="sr-Cyrl-CS" sz="2400" dirty="0" smtClean="0"/>
              <a:t>кампање</a:t>
            </a:r>
            <a:r>
              <a:rPr lang="sr-Latn-RS" sz="2400" dirty="0" smtClean="0"/>
              <a:t> </a:t>
            </a:r>
            <a:r>
              <a:rPr lang="sr-Latn-RS" sz="2400" dirty="0" smtClean="0"/>
              <a:t>„</a:t>
            </a:r>
            <a:r>
              <a:rPr lang="sr-Cyrl-RS" sz="2400" dirty="0" smtClean="0"/>
              <a:t>Премостимо </a:t>
            </a:r>
            <a:r>
              <a:rPr lang="sr-Cyrl-RS" sz="2400" dirty="0" smtClean="0"/>
              <a:t>јаз у знању о болестима бубрега ради боље неге и </a:t>
            </a:r>
            <a:r>
              <a:rPr lang="sr-Cyrl-RS" sz="2400" dirty="0" smtClean="0"/>
              <a:t>лечења“</a:t>
            </a:r>
            <a:r>
              <a:rPr lang="sr-Cyrl-RS" sz="2400" dirty="0" smtClean="0"/>
              <a:t> </a:t>
            </a:r>
            <a:r>
              <a:rPr lang="sr-Cyrl-RS" sz="2400" dirty="0"/>
              <a:t>указује на потребу за повећањем знања о овом </a:t>
            </a:r>
            <a:r>
              <a:rPr lang="sr-Cyrl-RS" sz="2400" dirty="0" smtClean="0"/>
              <a:t>проблему, како би стекли </a:t>
            </a:r>
            <a:r>
              <a:rPr lang="en-US" sz="2400" dirty="0" err="1" smtClean="0"/>
              <a:t>способност</a:t>
            </a:r>
            <a:r>
              <a:rPr lang="en-US" sz="2400" dirty="0" smtClean="0"/>
              <a:t> </a:t>
            </a:r>
            <a:r>
              <a:rPr lang="en-US" sz="2400" dirty="0" err="1"/>
              <a:t>да</a:t>
            </a:r>
            <a:r>
              <a:rPr lang="en-US" sz="2400" dirty="0"/>
              <a:t> </a:t>
            </a:r>
            <a:r>
              <a:rPr lang="en-US" sz="2400" dirty="0" err="1" smtClean="0"/>
              <a:t>пронађ</a:t>
            </a:r>
            <a:r>
              <a:rPr lang="sr-Cyrl-RS" sz="2400" dirty="0" smtClean="0"/>
              <a:t>емо</a:t>
            </a:r>
            <a:r>
              <a:rPr lang="en-US" sz="2400" dirty="0" smtClean="0"/>
              <a:t>, </a:t>
            </a:r>
            <a:r>
              <a:rPr lang="en-US" sz="2400" dirty="0" err="1" smtClean="0"/>
              <a:t>разуме</a:t>
            </a:r>
            <a:r>
              <a:rPr lang="sr-Cyrl-RS" sz="2400" dirty="0" smtClean="0"/>
              <a:t>мо</a:t>
            </a:r>
            <a:r>
              <a:rPr lang="en-US" sz="2400" dirty="0" smtClean="0"/>
              <a:t> </a:t>
            </a:r>
            <a:r>
              <a:rPr lang="en-US" sz="2400" dirty="0"/>
              <a:t>и </a:t>
            </a:r>
            <a:r>
              <a:rPr lang="en-US" sz="2400" dirty="0" err="1" smtClean="0"/>
              <a:t>корист</a:t>
            </a:r>
            <a:r>
              <a:rPr lang="sr-Cyrl-RS" sz="2400" dirty="0" smtClean="0"/>
              <a:t>имо</a:t>
            </a:r>
            <a:r>
              <a:rPr lang="en-US" sz="2400" dirty="0" smtClean="0"/>
              <a:t> </a:t>
            </a:r>
            <a:r>
              <a:rPr lang="en-US" sz="2400" dirty="0" err="1" smtClean="0"/>
              <a:t>информације</a:t>
            </a:r>
            <a:r>
              <a:rPr lang="sr-Cyrl-RS" sz="2400" dirty="0" smtClean="0"/>
              <a:t>, </a:t>
            </a:r>
            <a:r>
              <a:rPr lang="en-US" sz="2400" dirty="0" err="1" smtClean="0"/>
              <a:t>доне</a:t>
            </a:r>
            <a:r>
              <a:rPr lang="sr-Cyrl-RS" sz="2400" dirty="0" smtClean="0"/>
              <a:t>семо</a:t>
            </a:r>
            <a:r>
              <a:rPr lang="en-US" sz="2400" dirty="0" smtClean="0"/>
              <a:t> </a:t>
            </a:r>
            <a:r>
              <a:rPr lang="en-US" sz="2400" dirty="0" err="1"/>
              <a:t>праве</a:t>
            </a:r>
            <a:r>
              <a:rPr lang="en-US" sz="2400" dirty="0"/>
              <a:t> </a:t>
            </a:r>
            <a:r>
              <a:rPr lang="en-US" sz="2400" dirty="0" err="1"/>
              <a:t>одлуке</a:t>
            </a:r>
            <a:r>
              <a:rPr lang="en-US" sz="2400" dirty="0"/>
              <a:t> и</a:t>
            </a:r>
            <a:r>
              <a:rPr lang="sr-Cyrl-RS" sz="2400" dirty="0"/>
              <a:t> </a:t>
            </a:r>
            <a:r>
              <a:rPr lang="sr-Cyrl-RS" sz="2400" dirty="0" smtClean="0"/>
              <a:t>покренемо</a:t>
            </a:r>
            <a:r>
              <a:rPr lang="en-US" sz="2400" dirty="0" smtClean="0"/>
              <a:t> </a:t>
            </a:r>
            <a:r>
              <a:rPr lang="en-US" sz="2400" dirty="0" err="1"/>
              <a:t>акције</a:t>
            </a:r>
            <a:r>
              <a:rPr lang="en-US" sz="2400" dirty="0"/>
              <a:t> у </a:t>
            </a:r>
            <a:r>
              <a:rPr lang="en-US" sz="2400" dirty="0" err="1"/>
              <a:t>вези</a:t>
            </a:r>
            <a:r>
              <a:rPr lang="en-US" sz="2400" dirty="0"/>
              <a:t> </a:t>
            </a:r>
            <a:r>
              <a:rPr lang="en-US" sz="2400" dirty="0" err="1" smtClean="0"/>
              <a:t>са</a:t>
            </a:r>
            <a:r>
              <a:rPr lang="sr-Cyrl-RS" sz="2400" dirty="0" smtClean="0"/>
              <a:t> </a:t>
            </a:r>
            <a:r>
              <a:rPr lang="en-US" sz="2400" dirty="0" err="1" smtClean="0"/>
              <a:t>здрављем</a:t>
            </a:r>
            <a:r>
              <a:rPr lang="en-US" sz="2400" dirty="0"/>
              <a:t>. 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06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095">
        <p14:reveal/>
      </p:transition>
    </mc:Choice>
    <mc:Fallback>
      <p:transition spd="slow" advTm="26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870" y="916310"/>
            <a:ext cx="6431972" cy="706964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БОЛЕСТИ БУБРЕГА У СВЕТУ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375722"/>
            <a:ext cx="11075436" cy="3394410"/>
          </a:xfrm>
          <a:noFill/>
          <a:effectLst>
            <a:outerShdw blurRad="63500" sx="102000" sy="102000" algn="ctr" rotWithShape="0">
              <a:schemeClr val="tx2">
                <a:alpha val="40000"/>
              </a:scheme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850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МИЛИОНА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ЉУДИ</a:t>
            </a: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БОЛУЈЕ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 НЕКОГ БУБРЕЖНОГ ОБОЉЕЊА</a:t>
            </a:r>
            <a:endParaRPr lang="sr-Latn-RS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</a:t>
            </a: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2,4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МИЛИОНА</a:t>
            </a: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ЉУДИ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УМРЕ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</a:t>
            </a: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ХРОНИЧНЕ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БОЛЕСТИ БУБРЕГА</a:t>
            </a:r>
            <a:endParaRPr lang="sr-Latn-RS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sr-Latn-R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r-Latn-R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</a:t>
            </a: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МИЛИОНА</a:t>
            </a: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ЉУДИ</a:t>
            </a: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ОБОЛИ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АКУТНЕ </a:t>
            </a:r>
            <a:r>
              <a:rPr lang="sr-Cyrl-R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БОЛЕСТИ БУБРЕГА</a:t>
            </a:r>
            <a:endParaRPr lang="sr-Latn-R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</a:t>
            </a: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1,7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МИЛИОНА</a:t>
            </a:r>
            <a:r>
              <a:rPr lang="sr-Latn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ЉУДИ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УМРЕ </a:t>
            </a:r>
            <a:r>
              <a:rPr lang="sr-Cyrl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 </a:t>
            </a: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АКУТНЕ </a:t>
            </a:r>
            <a:r>
              <a:rPr lang="sr-Latn-R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БОЛЕСТИ БУБРЕГА</a:t>
            </a:r>
            <a:endParaRPr lang="sr-Latn-R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80" name="Picture 8" descr="https://upload.wikimedia.org/wikipedia/commons/thumb/b/b1/Globe_Atlantic.svg/1018px-Globe_Atlant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" y="2732888"/>
            <a:ext cx="448121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upload.wikimedia.org/wikipedia/commons/thumb/b/b1/Globe_Atlantic.svg/1018px-Globe_Atlant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" y="3525992"/>
            <a:ext cx="448121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upload.wikimedia.org/wikipedia/commons/thumb/b/b1/Globe_Atlantic.svg/1018px-Globe_Atlant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1" y="5138735"/>
            <a:ext cx="448121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upload.wikimedia.org/wikipedia/commons/thumb/b/b1/Globe_Atlantic.svg/1018px-Globe_Atlant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" y="4286098"/>
            <a:ext cx="448121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4633" y="5898841"/>
            <a:ext cx="5234473" cy="4772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sr-Cyrl-R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ВОДЕЋИ УЗРОК СВИХ СМРТИ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6743" y="5941560"/>
            <a:ext cx="5159828" cy="434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sr-Cyrl-RS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ОДРАСЛЕ ПОПУЛАЦИЈЕ 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58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976"/>
    </mc:Choice>
    <mc:Fallback>
      <p:transition spd="slow" advClick="0" advTm="15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073" y="626581"/>
            <a:ext cx="5372100" cy="12645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/>
              <a:t/>
            </a:r>
            <a:br>
              <a:rPr lang="sr-Latn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БЕОГРАДУ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/>
              <a:t> </a:t>
            </a:r>
            <a:br>
              <a:rPr lang="sr-Latn-RS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2" y="2224217"/>
            <a:ext cx="8898830" cy="2866767"/>
          </a:xfr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20</a:t>
            </a: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20.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sr-Latn-RS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4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358 </a:t>
            </a: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новооболелих </a:t>
            </a: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 </a:t>
            </a: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хроничне бубрежне слабости</a:t>
            </a:r>
            <a:r>
              <a:rPr lang="sr-Latn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sr-Cyrl-RS" sz="24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sr-Latn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</a:t>
            </a:r>
            <a:r>
              <a:rPr lang="sr-Cyrl-RS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умрлих </a:t>
            </a:r>
            <a:r>
              <a:rPr lang="sr-Cyrl-R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од  </a:t>
            </a:r>
            <a:r>
              <a:rPr lang="sr-Cyrl-RS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хроничне бубрежне </a:t>
            </a: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слабости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sr-Cyrl-RS" sz="2400" b="1" dirty="0" smtClean="0"/>
              <a:t>     од тога </a:t>
            </a:r>
            <a:r>
              <a:rPr lang="en-US" sz="2400" b="1" dirty="0" smtClean="0"/>
              <a:t>210 </a:t>
            </a:r>
            <a:r>
              <a:rPr lang="sr-Cyrl-RS" sz="2400" b="1" dirty="0"/>
              <a:t>особа мушког и  179 особа женског </a:t>
            </a:r>
            <a:r>
              <a:rPr lang="sr-Cyrl-RS" sz="2400" b="1" dirty="0" smtClean="0"/>
              <a:t>пола</a:t>
            </a:r>
            <a:endParaRPr lang="sr-Cyrl-RS" sz="24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sr-Cyrl-RS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 descr="Резултат слика за GRB BEOG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Резултат слика за BEOGR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52" y="535755"/>
            <a:ext cx="2124578" cy="15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2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480"/>
    </mc:Choice>
    <mc:Fallback>
      <p:transition spd="slow" advClick="0" advTm="12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Хронична болест бубрега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2244435"/>
            <a:ext cx="9771185" cy="3932527"/>
          </a:xfrm>
        </p:spPr>
        <p:txBody>
          <a:bodyPr>
            <a:normAutofit/>
          </a:bodyPr>
          <a:lstStyle/>
          <a:p>
            <a:r>
              <a:rPr lang="ru-RU" sz="2200" dirty="0"/>
              <a:t>Хронична болест бубрега је озбиљно обољење које због значајних трошкова лечења, лошијег квалитета живота, скраћеног радног и животног века оболелих представља значајан јавноздравствени проблем. </a:t>
            </a:r>
            <a:endParaRPr lang="ru-RU" sz="2200" dirty="0" smtClean="0"/>
          </a:p>
          <a:p>
            <a:r>
              <a:rPr lang="en-US" sz="2200" dirty="0" err="1" smtClean="0"/>
              <a:t>Хронична</a:t>
            </a:r>
            <a:r>
              <a:rPr lang="en-US" sz="2200" dirty="0" smtClean="0"/>
              <a:t> </a:t>
            </a:r>
            <a:r>
              <a:rPr lang="en-US" sz="2200" dirty="0" err="1"/>
              <a:t>болест</a:t>
            </a:r>
            <a:r>
              <a:rPr lang="en-US" sz="2200" dirty="0"/>
              <a:t> </a:t>
            </a:r>
            <a:r>
              <a:rPr lang="en-US" sz="2200" dirty="0" err="1" smtClean="0"/>
              <a:t>бубрега</a:t>
            </a:r>
            <a:r>
              <a:rPr lang="en-US" sz="2200" dirty="0" smtClean="0"/>
              <a:t> </a:t>
            </a:r>
            <a:r>
              <a:rPr lang="en-US" sz="2200" dirty="0" err="1"/>
              <a:t>је</a:t>
            </a:r>
            <a:r>
              <a:rPr lang="en-US" sz="2200" dirty="0"/>
              <a:t> </a:t>
            </a:r>
            <a:r>
              <a:rPr lang="en-US" sz="2200" dirty="0" err="1"/>
              <a:t>честа</a:t>
            </a:r>
            <a:r>
              <a:rPr lang="en-US" sz="2200" dirty="0"/>
              <a:t> </a:t>
            </a:r>
            <a:r>
              <a:rPr lang="sr-Cyrl-RS" sz="2200" dirty="0"/>
              <a:t>али </a:t>
            </a:r>
            <a:r>
              <a:rPr lang="en-US" sz="2200" dirty="0"/>
              <a:t>и </a:t>
            </a:r>
            <a:r>
              <a:rPr lang="sr-Cyrl-RS" sz="2200" dirty="0"/>
              <a:t>опасна болест, која се може завршити смртним исходом уколико се не лечи. Један</a:t>
            </a:r>
            <a:r>
              <a:rPr lang="en-US" sz="2200" dirty="0"/>
              <a:t> </a:t>
            </a:r>
            <a:r>
              <a:rPr lang="en-US" sz="2200" dirty="0" err="1"/>
              <a:t>од</a:t>
            </a:r>
            <a:r>
              <a:rPr lang="en-US" sz="2200" dirty="0"/>
              <a:t> </a:t>
            </a:r>
            <a:r>
              <a:rPr lang="en-US" sz="2200" dirty="0" err="1"/>
              <a:t>десет</a:t>
            </a:r>
            <a:r>
              <a:rPr lang="en-US" sz="2200" dirty="0"/>
              <a:t> </a:t>
            </a:r>
            <a:r>
              <a:rPr lang="en-US" sz="2200" dirty="0" err="1"/>
              <a:t>одраслих</a:t>
            </a:r>
            <a:r>
              <a:rPr lang="en-US" sz="2200" dirty="0"/>
              <a:t> </a:t>
            </a:r>
            <a:r>
              <a:rPr lang="en-US" sz="2200" dirty="0" err="1"/>
              <a:t>становника</a:t>
            </a:r>
            <a:r>
              <a:rPr lang="en-US" sz="2200" dirty="0"/>
              <a:t> </a:t>
            </a:r>
            <a:r>
              <a:rPr lang="en-US" sz="2200" dirty="0" err="1"/>
              <a:t>света</a:t>
            </a:r>
            <a:r>
              <a:rPr lang="en-US" sz="2200" dirty="0"/>
              <a:t> </a:t>
            </a:r>
            <a:r>
              <a:rPr lang="sr-Cyrl-RS" sz="2200" dirty="0"/>
              <a:t>живи са овом болешћу</a:t>
            </a:r>
            <a:r>
              <a:rPr lang="sr-Cyrl-RS" sz="2200" dirty="0" smtClean="0"/>
              <a:t>.</a:t>
            </a:r>
          </a:p>
          <a:p>
            <a:r>
              <a:rPr lang="sr-Cyrl-RS" sz="2200" dirty="0" smtClean="0"/>
              <a:t>С</a:t>
            </a:r>
            <a:r>
              <a:rPr lang="en-US" sz="2200" dirty="0" err="1"/>
              <a:t>мртност</a:t>
            </a:r>
            <a:r>
              <a:rPr lang="en-US" sz="2200" dirty="0"/>
              <a:t> </a:t>
            </a:r>
            <a:r>
              <a:rPr lang="en-US" sz="2200" dirty="0" err="1"/>
              <a:t>повезана</a:t>
            </a:r>
            <a:r>
              <a:rPr lang="en-US" sz="2200" dirty="0"/>
              <a:t> </a:t>
            </a:r>
            <a:r>
              <a:rPr lang="en-US" sz="2200" dirty="0" err="1"/>
              <a:t>са</a:t>
            </a:r>
            <a:r>
              <a:rPr lang="en-US" sz="2200" dirty="0"/>
              <a:t> </a:t>
            </a:r>
            <a:r>
              <a:rPr lang="en-US" sz="2200" dirty="0" err="1"/>
              <a:t>болестима</a:t>
            </a:r>
            <a:r>
              <a:rPr lang="en-US" sz="2200" dirty="0"/>
              <a:t> </a:t>
            </a:r>
            <a:r>
              <a:rPr lang="en-US" sz="2200" dirty="0" err="1"/>
              <a:t>бубрега</a:t>
            </a:r>
            <a:r>
              <a:rPr lang="en-US" sz="2200" dirty="0"/>
              <a:t> </a:t>
            </a:r>
            <a:r>
              <a:rPr lang="en-US" sz="2200" dirty="0" err="1"/>
              <a:t>расте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године</a:t>
            </a:r>
            <a:r>
              <a:rPr lang="en-US" sz="2200" dirty="0"/>
              <a:t> у </a:t>
            </a:r>
            <a:r>
              <a:rPr lang="en-US" sz="2200" dirty="0" err="1"/>
              <a:t>годину</a:t>
            </a:r>
            <a:r>
              <a:rPr lang="en-US" sz="2200" dirty="0"/>
              <a:t> и </a:t>
            </a:r>
            <a:r>
              <a:rPr lang="en-US" sz="2200" dirty="0" err="1"/>
              <a:t>предвиђа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да</a:t>
            </a:r>
            <a:r>
              <a:rPr lang="en-US" sz="2200" dirty="0"/>
              <a:t> </a:t>
            </a:r>
            <a:r>
              <a:rPr lang="en-US" sz="2200" dirty="0" err="1"/>
              <a:t>ће</a:t>
            </a:r>
            <a:r>
              <a:rPr lang="en-US" sz="2200" dirty="0"/>
              <a:t> </a:t>
            </a:r>
            <a:r>
              <a:rPr lang="en-US" sz="2200" dirty="0" err="1"/>
              <a:t>постати</a:t>
            </a:r>
            <a:r>
              <a:rPr lang="en-US" sz="2200" dirty="0"/>
              <a:t> 5. </a:t>
            </a:r>
            <a:r>
              <a:rPr lang="en-US" sz="2200" dirty="0" err="1"/>
              <a:t>водећи</a:t>
            </a:r>
            <a:r>
              <a:rPr lang="en-US" sz="2200" dirty="0"/>
              <a:t> </a:t>
            </a:r>
            <a:r>
              <a:rPr lang="en-US" sz="2200" dirty="0" err="1"/>
              <a:t>узрок</a:t>
            </a:r>
            <a:r>
              <a:rPr lang="en-US" sz="2200" dirty="0"/>
              <a:t> </a:t>
            </a:r>
            <a:r>
              <a:rPr lang="en-US" sz="2200" dirty="0" err="1"/>
              <a:t>смрти</a:t>
            </a:r>
            <a:r>
              <a:rPr lang="en-US" sz="2200" dirty="0"/>
              <a:t> </a:t>
            </a:r>
            <a:r>
              <a:rPr lang="en-US" sz="2200" dirty="0" err="1"/>
              <a:t>до</a:t>
            </a:r>
            <a:r>
              <a:rPr lang="en-US" sz="2200" dirty="0"/>
              <a:t> 2040. </a:t>
            </a:r>
            <a:r>
              <a:rPr lang="en-US" sz="2200" dirty="0" err="1"/>
              <a:t>године</a:t>
            </a:r>
            <a:r>
              <a:rPr lang="en-US" sz="2200" dirty="0" smtClean="0"/>
              <a:t>.</a:t>
            </a:r>
            <a:endParaRPr lang="sr-Cyrl-RS" sz="2200" dirty="0" smtClean="0"/>
          </a:p>
          <a:p>
            <a:r>
              <a:rPr lang="ru-RU" sz="2200" dirty="0" smtClean="0"/>
              <a:t>У </a:t>
            </a:r>
            <a:r>
              <a:rPr lang="ru-RU" sz="2200" dirty="0"/>
              <a:t>стадијуму терминалне бубрежне инсуфицијенције (отказивања функције бубрега) једини вид лечења јесу дијализа или трансплантација бубрега.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96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08"/>
    </mc:Choice>
    <mc:Fallback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ОПШТИ </a:t>
            </a:r>
            <a:r>
              <a:rPr lang="sr-Cyrl-R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 И </a:t>
            </a:r>
            <a:r>
              <a:rPr lang="sr-Cyrl-R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ЗНАЦИ БОЛЕСТИ БУБРЕГА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2026227"/>
            <a:ext cx="7422759" cy="4523135"/>
          </a:xfrm>
        </p:spPr>
        <p:txBody>
          <a:bodyPr/>
          <a:lstStyle/>
          <a:p>
            <a:pPr marL="0" indent="0">
              <a:buNone/>
            </a:pPr>
            <a:endParaRPr lang="sr-Cyrl-RS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Умор</a:t>
            </a:r>
            <a:r>
              <a:rPr lang="sr-Cyrl-R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замарање, малаксалост</a:t>
            </a:r>
            <a:endParaRPr lang="sr-Latn-R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Губитак апетита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Мучнина, повраћање </a:t>
            </a:r>
            <a:endParaRPr lang="sr-Latn-R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Сува кожа, свраб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Мишићна слабост</a:t>
            </a:r>
            <a:endParaRPr lang="sr-Latn-R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Збуњеност, поспаност, заборавност</a:t>
            </a:r>
            <a:endParaRPr lang="sr-Latn-R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28267"/>
      </p:ext>
    </p:extLst>
  </p:cSld>
  <p:clrMapOvr>
    <a:masterClrMapping/>
  </p:clrMapOvr>
  <p:transition spd="slow" advTm="2117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СПЕЦИФИЧНИ СИМПТОМИ </a:t>
            </a:r>
            <a:r>
              <a:rPr lang="sr-Cyrl-R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sr-Cyrl-R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ЗНАЦИ БОЛЕСТИ БУБРЕГА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773670"/>
            <a:ext cx="1010715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sr-Cyrl-R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Поремећај мокрења</a:t>
            </a: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учестало или смањено, болно, отежано или немогућност мокрења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Промене у саставу мокраће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бактерије, крв, леукоцити, протеини, кристали, липиди)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Бол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туп, оштар, повремен или сталан, по типу колике)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Отоци око очију, на потколеницама, стопалима  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Повишен крвни притисак бубрежног порекла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6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664">
        <p:split orient="vert"/>
      </p:transition>
    </mc:Choice>
    <mc:Fallback>
      <p:transition spd="slow" advTm="206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09" y="825117"/>
            <a:ext cx="9985663" cy="706964"/>
          </a:xfrm>
        </p:spPr>
        <p:txBody>
          <a:bodyPr/>
          <a:lstStyle/>
          <a:p>
            <a:r>
              <a:rPr lang="sr-Cyrl-R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ФАКТОРИ РИЗИКА ЗА ОБОЉЕЊЕ БУБРЕГА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70" y="2474692"/>
            <a:ext cx="8013897" cy="3094836"/>
          </a:xfr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Године живота (старост)</a:t>
            </a:r>
            <a:endParaRPr lang="sr-Latn-R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Дијабетес </a:t>
            </a:r>
            <a:r>
              <a:rPr lang="sr-Latn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(шећерна болест)</a:t>
            </a:r>
            <a:endParaRPr lang="sr-Latn-R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Хипертензија (повишен крвни притисак)</a:t>
            </a:r>
            <a:endParaRPr lang="sr-Latn-R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Гојазност </a:t>
            </a:r>
            <a:endParaRPr lang="sr-Latn-RS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Пушење</a:t>
            </a:r>
            <a:endParaRPr lang="en-US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Постојање болести у породици (генетска предодређеност)</a:t>
            </a:r>
            <a:endParaRPr lang="sr-Latn-R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27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216"/>
    </mc:Choice>
    <mc:Fallback>
      <p:transition spd="slow" advClick="0" advTm="18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799" y="0"/>
            <a:ext cx="8761413" cy="1421605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Болести бубрега се могу спречити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 flipH="1">
            <a:off x="2911600" y="1217718"/>
            <a:ext cx="6269987" cy="5120385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rgbClr val="002060"/>
                </a:solidFill>
              </a:rPr>
              <a:t>8 </a:t>
            </a:r>
            <a:r>
              <a:rPr lang="sr-Cyrl-RS" sz="1600" b="1" dirty="0">
                <a:solidFill>
                  <a:srgbClr val="002060"/>
                </a:solidFill>
              </a:rPr>
              <a:t>ЗЛАТНИХ </a:t>
            </a:r>
            <a:r>
              <a:rPr lang="sr-Cyrl-RS" sz="1600" b="1" dirty="0" smtClean="0">
                <a:solidFill>
                  <a:srgbClr val="002060"/>
                </a:solidFill>
              </a:rPr>
              <a:t>ПРАВИЛА ЗА </a:t>
            </a:r>
            <a:r>
              <a:rPr lang="sr-Cyrl-RS" sz="1600" b="1" dirty="0">
                <a:solidFill>
                  <a:srgbClr val="002060"/>
                </a:solidFill>
              </a:rPr>
              <a:t>ЗДРАВЉЕ ВАШИХ </a:t>
            </a:r>
            <a:r>
              <a:rPr lang="sr-Cyrl-RS" sz="1600" b="1" dirty="0" smtClean="0">
                <a:solidFill>
                  <a:srgbClr val="002060"/>
                </a:solidFill>
              </a:rPr>
              <a:t>БУБРЕГА</a:t>
            </a:r>
          </a:p>
          <a:p>
            <a:pPr>
              <a:spcAft>
                <a:spcPts val="300"/>
              </a:spcAft>
            </a:pPr>
            <a:endParaRPr lang="sr-Latn-RS" sz="1600" b="1" dirty="0" smtClean="0">
              <a:solidFill>
                <a:srgbClr val="00B050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Будите активни</a:t>
            </a:r>
            <a:r>
              <a:rPr 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Храните се правилно</a:t>
            </a:r>
            <a:r>
              <a:rPr 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Редовно контролишите ниво шећера у крви!</a:t>
            </a:r>
            <a:endParaRPr lang="sr-Latn-R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Редовно контролишите крвни притисак! </a:t>
            </a:r>
            <a:endParaRPr lang="sr-Latn-R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Уносите довољно течности!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Немојте пушити</a:t>
            </a:r>
            <a:r>
              <a:rPr 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Рационално користите лекове против упале и болова! </a:t>
            </a:r>
            <a:endParaRPr lang="sr-Latn-R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Редовно контролишите стање својих бубрега  ако сте у ризичној популацији!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1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903"/>
    </mc:Choice>
    <mc:Fallback>
      <p:transition spd="slow" advClick="0" advTm="20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1|2.9|2.8|2.8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4|1.7|1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617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Светски дан бубрега </vt:lpstr>
      <vt:lpstr>БОЛЕСТИ БУБРЕГА У СВЕТУ</vt:lpstr>
      <vt:lpstr>   У БЕОГРАДУ    </vt:lpstr>
      <vt:lpstr>Хронична болест бубрега</vt:lpstr>
      <vt:lpstr> ОПШТИ СИМПТОМИ И ЗНАЦИ БОЛЕСТИ БУБРЕГА</vt:lpstr>
      <vt:lpstr>СПЕЦИФИЧНИ СИМПТОМИ И ЗНАЦИ БОЛЕСТИ БУБРЕГА</vt:lpstr>
      <vt:lpstr>          ФАКТОРИ РИЗИКА ЗА ОБОЉЕЊЕ БУБРЕГА</vt:lpstr>
      <vt:lpstr>Болести бубрега се могу спречити</vt:lpstr>
      <vt:lpstr>                         БУДИТЕ ФИЗИЧКИ АКТИВНИ </vt:lpstr>
      <vt:lpstr>                               ХРАНИТЕ СЕ ПРАВИЛНО </vt:lpstr>
      <vt:lpstr>УНОСИТЕ ДОВОЉНО ТЕЧНОСТИ! </vt:lpstr>
      <vt:lpstr>НЕМОЈТЕ  ПУШИТИ! </vt:lpstr>
      <vt:lpstr>РАЦИОНАЛНО КОРИСТИТЕ ЛЕКОВЕ!</vt:lpstr>
      <vt:lpstr>ПРОВЕРИТЕ ЗДРАВЉЕ СВОЈИХ БУБРЕГА УКОЛИКО </vt:lpstr>
      <vt:lpstr>Јер ваши бубрези... 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Nevenka Kovacevic</cp:lastModifiedBy>
  <cp:revision>66</cp:revision>
  <dcterms:created xsi:type="dcterms:W3CDTF">2022-01-21T07:17:49Z</dcterms:created>
  <dcterms:modified xsi:type="dcterms:W3CDTF">2022-03-02T12:54:39Z</dcterms:modified>
</cp:coreProperties>
</file>