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87" r:id="rId10"/>
    <p:sldId id="319" r:id="rId11"/>
    <p:sldId id="298" r:id="rId12"/>
    <p:sldId id="299" r:id="rId13"/>
    <p:sldId id="300" r:id="rId14"/>
    <p:sldId id="301" r:id="rId15"/>
    <p:sldId id="302" r:id="rId16"/>
    <p:sldId id="304" r:id="rId17"/>
    <p:sldId id="316" r:id="rId18"/>
    <p:sldId id="318" r:id="rId19"/>
    <p:sldId id="307" r:id="rId20"/>
    <p:sldId id="308" r:id="rId21"/>
    <p:sldId id="310" r:id="rId22"/>
    <p:sldId id="312" r:id="rId23"/>
    <p:sldId id="311" r:id="rId24"/>
    <p:sldId id="309" r:id="rId25"/>
    <p:sldId id="317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Andric" initials="AA" lastIdx="1" clrIdx="0">
    <p:extLst>
      <p:ext uri="{19B8F6BF-5375-455C-9EA6-DF929625EA0E}">
        <p15:presenceInfo xmlns:p15="http://schemas.microsoft.com/office/powerpoint/2012/main" userId="S-1-5-21-3612748097-3753737770-2157236357-93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33"/>
    <a:srgbClr val="005C8A"/>
    <a:srgbClr val="00589A"/>
    <a:srgbClr val="33CCCC"/>
    <a:srgbClr val="FF00FF"/>
    <a:srgbClr val="EDF5EF"/>
    <a:srgbClr val="6699FF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AD6C56-516B-4309-9A84-50F3AF63ABD7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978CF0-A0BE-402F-83AD-CB941909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F7C54-3A27-4EFD-AAE1-8847FC60B548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BEDD3-4473-4263-9199-44AFD116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https://www.pexels.com/photo/woman-in-gray-tank-top-while-sitting-on-bed-3807730/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https://www.pexels.com/photo/woman-smoking-cigarette-14898900/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3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https://www.pexels.com/photo/person-getting-vaccinated-8488619/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https://www.pexels.com/photo/photo-of-gynecologist-sitting-near-medical-equipment-7088498/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9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https://www.pexels.com/photo/people-woman-sitting-technology-7089401/</a:t>
            </a:r>
            <a:endParaRPr lang="sr-Cyrl-RS" smtClean="0"/>
          </a:p>
          <a:p>
            <a:r>
              <a:rPr lang="en-US" smtClean="0"/>
              <a:t>https://www.pexels.com/photo/person-looking-through-the-microscope-5726835/</a:t>
            </a:r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https://www.pexels.com/photo/woman-technology-computer-doctor-7089041/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7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https://www.pexels.com/photo/woman-suffering-from-a-stomach-pain-3807733/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1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https://www.pexels.com/photo/hills-under-the-cloudy-sky-12926801/</a:t>
            </a:r>
            <a:endParaRPr lang="sr-Cyrl-R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https://pixabay.com/photos/serbia-belgrade-belgrade-port-city-5051813/</a:t>
            </a:r>
            <a:endParaRPr lang="sr-Cyrl-RS" smtClean="0"/>
          </a:p>
          <a:p>
            <a:r>
              <a:rPr lang="en-US" smtClean="0"/>
              <a:t>https://pixabay.com/photos/belgrade-serbia-river-architecture-4583965/</a:t>
            </a:r>
            <a:endParaRPr lang="sr-Cyrl-RS" smtClean="0"/>
          </a:p>
          <a:p>
            <a:r>
              <a:rPr lang="en-US" smtClean="0"/>
              <a:t>https://pixabay.com/photos/kalemegdan-belgrade-serbia-park-4569754/</a:t>
            </a:r>
            <a:endParaRPr lang="sr-Cyrl-RS" smtClean="0"/>
          </a:p>
          <a:p>
            <a:endParaRPr lang="sr-Cyrl-RS" smtClean="0"/>
          </a:p>
          <a:p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https://pixabay.com/photos/woman-portrait-cigarette-smokey-3047865/</a:t>
            </a:r>
            <a:endParaRPr lang="sr-Cyrl-RS" smtClean="0"/>
          </a:p>
          <a:p>
            <a:r>
              <a:rPr lang="en-US" smtClean="0"/>
              <a:t>https://www.pexels.com/photo/silhouette-photo-of-man-and-woman-kissing-1600128/</a:t>
            </a:r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5824C-7F9A-4520-9C03-4959FECF627C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3E878-6DFC-4AAA-8DFB-0639B1383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45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86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0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90658-C7C2-48F4-B9AA-E2472CB555B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6C654-B70F-449A-BB87-67566D0FD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66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40076-6BAA-4F5F-95F4-CC090FBD3053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1468-C071-46BC-9341-DE660C38C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8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928C9-99B7-4F49-B4DA-42716C68681F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2BE0E-DC71-47DF-B623-A7E14D9D5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527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25E5A-D5F1-4E46-B807-D9F18F3BE6A8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25119-5B2C-4975-AE80-0E4D935D5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695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66744-65A5-4B9C-92F6-5F8223C91152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29D8F-9C28-4060-AC9C-B3FB6AEDF8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153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E0B34-DABE-4843-B1B3-E3B46D137B38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5531E-37CC-4F27-8247-6948ADA1B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39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6FF32-9A95-406D-B438-048A52B9420C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3BC2-1008-4D0A-814C-35C943356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55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1D68E-5FCF-420F-AB3C-021ADD86ED0B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FE410-CC19-49DB-A5F2-41B9AA205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27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4D368-7899-470A-B868-E60B75729909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B708-DDA2-47ED-9BE2-3F191F78E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03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F544F-3391-44D9-B798-D6A9AB61D2FD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D61F1-8EC3-4319-8052-9724C1210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72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2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lje.org.rs/" TargetMode="External"/><Relationship Id="rId2" Type="http://schemas.openxmlformats.org/officeDocument/2006/relationships/hyperlink" Target="http://www.batut.org.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25" y="1459871"/>
            <a:ext cx="6019800" cy="3200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4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XVII </a:t>
            </a:r>
            <a:r>
              <a:rPr lang="sr-Cyrl-RS" sz="4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ЕВРОПСКА НЕДЕЉА ПРЕВЕНЦИЈЕ РАКА ГРЛИЋА МАТЕРИЦЕ</a:t>
            </a:r>
            <a:endParaRPr lang="en-US" sz="4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905125" y="5410200"/>
            <a:ext cx="5943600" cy="61264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23</a:t>
            </a:r>
            <a:r>
              <a:rPr lang="sr-Latn-RS" sz="2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-2</a:t>
            </a:r>
            <a:r>
              <a:rPr lang="en-US" sz="2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9. </a:t>
            </a:r>
            <a:r>
              <a:rPr lang="sr-Cyrl-R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јануар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20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Content Placeholder 3" descr="Резултат слика за gradski zavod za javno zdravlje beograd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14511" y="50549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" y="1307909"/>
            <a:ext cx="2509389" cy="407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74152"/>
            <a:ext cx="6629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ГЕНИТАЛНА </a:t>
            </a:r>
            <a:r>
              <a:rPr lang="sr-Cyrl-R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ХПВ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ИНФЕКЦИЈА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18888" y="1529693"/>
            <a:ext cx="4800600" cy="4053924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3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RS" sz="3400" dirty="0" smtClean="0">
                <a:latin typeface="Calibri" pitchFamily="34" charset="0"/>
              </a:rPr>
              <a:t>учесталост међу женама узраста 20 до 25 година </a:t>
            </a:r>
            <a:r>
              <a:rPr lang="sr-Cyrl-RS" sz="3400" smtClean="0">
                <a:latin typeface="Calibri" pitchFamily="34" charset="0"/>
              </a:rPr>
              <a:t>и до </a:t>
            </a:r>
            <a:r>
              <a:rPr lang="sr-Cyrl-RS" sz="34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40%</a:t>
            </a:r>
            <a:endParaRPr lang="sr-Cyrl-RS" sz="3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3400" b="1" dirty="0" smtClean="0">
                <a:latin typeface="Calibri" pitchFamily="34" charset="0"/>
              </a:rPr>
              <a:t>Око </a:t>
            </a:r>
            <a:r>
              <a:rPr lang="sr-Cyrl-RS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70%</a:t>
            </a:r>
            <a:r>
              <a:rPr lang="sr-Cyrl-RS" sz="3400" b="1" dirty="0" smtClean="0">
                <a:latin typeface="Calibri" pitchFamily="34" charset="0"/>
              </a:rPr>
              <a:t> људи </a:t>
            </a:r>
            <a:r>
              <a:rPr lang="sr-Cyrl-RS" sz="3400" b="1" smtClean="0">
                <a:latin typeface="Calibri" pitchFamily="34" charset="0"/>
              </a:rPr>
              <a:t>бар једном </a:t>
            </a:r>
            <a:r>
              <a:rPr lang="sr-Cyrl-RS" sz="3400" b="1" dirty="0" smtClean="0">
                <a:latin typeface="Calibri" pitchFamily="34" charset="0"/>
              </a:rPr>
              <a:t>у току живота</a:t>
            </a:r>
            <a:r>
              <a:rPr lang="sr-Latn-RS" sz="3400" b="1" dirty="0" smtClean="0">
                <a:latin typeface="Calibri" pitchFamily="34" charset="0"/>
              </a:rPr>
              <a:t> </a:t>
            </a:r>
            <a:r>
              <a:rPr lang="sr-Cyrl-RS" sz="3400" dirty="0" smtClean="0">
                <a:latin typeface="Calibri" pitchFamily="34" charset="0"/>
              </a:rPr>
              <a:t>добије </a:t>
            </a:r>
            <a:r>
              <a:rPr lang="sr-Cyrl-RS" sz="3400" dirty="0" err="1" smtClean="0">
                <a:latin typeface="Calibri" pitchFamily="34" charset="0"/>
              </a:rPr>
              <a:t>ХПВ</a:t>
            </a:r>
            <a:r>
              <a:rPr lang="sr-Cyrl-RS" sz="3400" dirty="0" smtClean="0">
                <a:latin typeface="Calibri" pitchFamily="34" charset="0"/>
              </a:rPr>
              <a:t> инфекцију</a:t>
            </a:r>
            <a:endParaRPr lang="sl-SI" sz="3400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l-SI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80% </a:t>
            </a:r>
            <a:r>
              <a:rPr lang="sr-Cyrl-RS" sz="3400" b="1" dirty="0" err="1" smtClean="0">
                <a:latin typeface="Calibri" pitchFamily="34" charset="0"/>
              </a:rPr>
              <a:t>ХПВ</a:t>
            </a:r>
            <a:r>
              <a:rPr lang="sr-Cyrl-RS" sz="3400" b="1" dirty="0" smtClean="0">
                <a:latin typeface="Calibri" pitchFamily="34" charset="0"/>
              </a:rPr>
              <a:t> инфекција</a:t>
            </a:r>
            <a:r>
              <a:rPr lang="sl-SI" sz="3400" b="1" dirty="0" smtClean="0">
                <a:latin typeface="Calibri" pitchFamily="34" charset="0"/>
              </a:rPr>
              <a:t>:</a:t>
            </a: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 smtClean="0">
                <a:latin typeface="Calibri" pitchFamily="34" charset="0"/>
              </a:rPr>
              <a:t>пролазно</a:t>
            </a:r>
            <a:endParaRPr lang="sl-SI" sz="3400" b="1" dirty="0" smtClean="0">
              <a:latin typeface="Calibri" pitchFamily="34" charset="0"/>
            </a:endParaRP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>
                <a:latin typeface="Calibri" pitchFamily="34" charset="0"/>
              </a:rPr>
              <a:t>б</a:t>
            </a:r>
            <a:r>
              <a:rPr lang="sr-Cyrl-RS" sz="3400" b="1" dirty="0" smtClean="0">
                <a:latin typeface="Calibri" pitchFamily="34" charset="0"/>
              </a:rPr>
              <a:t>ез симптома</a:t>
            </a:r>
            <a:endParaRPr lang="sl-SI" sz="3400" b="1" dirty="0" smtClean="0">
              <a:latin typeface="Calibri" pitchFamily="34" charset="0"/>
            </a:endParaRP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>
                <a:latin typeface="Calibri" pitchFamily="34" charset="0"/>
              </a:rPr>
              <a:t>с</a:t>
            </a:r>
            <a:r>
              <a:rPr lang="sr-Cyrl-RS" sz="3400" b="1" dirty="0" smtClean="0">
                <a:latin typeface="Calibri" pitchFamily="34" charset="0"/>
              </a:rPr>
              <a:t>понтано се повлачи</a:t>
            </a:r>
            <a:endParaRPr lang="en-US" sz="3400" b="1" dirty="0" smtClean="0"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153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Неопходан али НЕ и довољан фактор ризика за настанак рака грлића материце!</a:t>
            </a:r>
            <a:endParaRPr lang="sr-Latn-R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006473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Веома распрострањена</a:t>
            </a:r>
            <a:r>
              <a:rPr lang="sr-Latn-R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0925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6826"/>
            <a:ext cx="6477000" cy="847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ПУШЕЊЕ ИЛИ ЗДРАВЉЕ…?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6279"/>
            <a:ext cx="6248400" cy="3657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dirty="0">
                <a:latin typeface="Calibri" pitchFamily="34" charset="0"/>
              </a:rPr>
              <a:t>Састојци дуванског дима имају </a:t>
            </a:r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директну </a:t>
            </a:r>
            <a:r>
              <a:rPr lang="sr-Cyrl-RS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мутагену</a:t>
            </a:r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sr-Cyrl-R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улогу</a:t>
            </a:r>
            <a:r>
              <a:rPr lang="sr-Cyrl-RS" sz="2400">
                <a:latin typeface="Calibri" pitchFamily="34" charset="0"/>
              </a:rPr>
              <a:t> </a:t>
            </a:r>
            <a:r>
              <a:rPr lang="sr-Cyrl-RS" sz="2400" smtClean="0">
                <a:latin typeface="Calibri" pitchFamily="34" charset="0"/>
              </a:rPr>
              <a:t>(</a:t>
            </a:r>
            <a:r>
              <a:rPr lang="sr-Cyrl-RS" sz="2400" dirty="0">
                <a:latin typeface="Calibri" pitchFamily="34" charset="0"/>
              </a:rPr>
              <a:t>оштећење </a:t>
            </a:r>
            <a:r>
              <a:rPr lang="sr-Cyrl-RS" sz="2400" dirty="0" err="1">
                <a:latin typeface="Calibri" pitchFamily="34" charset="0"/>
              </a:rPr>
              <a:t>ДНК</a:t>
            </a:r>
            <a:r>
              <a:rPr lang="sr-Cyrl-RS" sz="2400" dirty="0">
                <a:latin typeface="Calibri" pitchFamily="34" charset="0"/>
              </a:rPr>
              <a:t> </a:t>
            </a:r>
            <a:r>
              <a:rPr lang="sr-Cyrl-RS" sz="2400" dirty="0" err="1">
                <a:latin typeface="Calibri" pitchFamily="34" charset="0"/>
              </a:rPr>
              <a:t>епителних</a:t>
            </a:r>
            <a:r>
              <a:rPr lang="sr-Cyrl-RS" sz="2400" dirty="0">
                <a:latin typeface="Calibri" pitchFamily="34" charset="0"/>
              </a:rPr>
              <a:t> ћелија грлића материце и слабљење локалног имунолошког одговора</a:t>
            </a:r>
            <a:r>
              <a:rPr lang="sr-Cyrl-RS" sz="2400" dirty="0" smtClean="0">
                <a:latin typeface="Calibri" pitchFamily="34" charset="0"/>
              </a:rPr>
              <a:t>)</a:t>
            </a:r>
            <a:endParaRPr lang="sr-Latn-RS" sz="1100" dirty="0" smtClean="0">
              <a:latin typeface="Calibri" pitchFamily="34" charset="0"/>
            </a:endParaRPr>
          </a:p>
          <a:p>
            <a:pPr marL="274320" indent="-27432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sz="2400" dirty="0">
                <a:latin typeface="Calibri" pitchFamily="34" charset="0"/>
                <a:cs typeface="Tahoma" pitchFamily="34" charset="0"/>
              </a:rPr>
              <a:t>Присуство никотина у слузи грлића материце  непушача указало је на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Tahoma" pitchFamily="34" charset="0"/>
              </a:rPr>
              <a:t>улогу пасивног пушења</a:t>
            </a:r>
            <a:r>
              <a:rPr lang="ru-RU" sz="2400" dirty="0">
                <a:latin typeface="Calibri" pitchFamily="34" charset="0"/>
                <a:cs typeface="Tahoma" pitchFamily="34" charset="0"/>
              </a:rPr>
              <a:t> у променама на његовој слузници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7432" y="5291750"/>
            <a:ext cx="8114168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Пушење је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једини фактор ризика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који није повезан са сексуалним понашањем, 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 чврстој је вези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са настанком премалигних промена и рака грлића материце!</a:t>
            </a:r>
            <a:endParaRPr lang="sr-Latn-RS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492422"/>
            <a:ext cx="21336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1000">
        <p15:prstTrans prst="peelOff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3439"/>
            <a:ext cx="7315200" cy="6572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4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СЕКСУАЛНО ПОНАШАЊЕ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70" y="3555351"/>
            <a:ext cx="5486400" cy="1513774"/>
          </a:xfrm>
        </p:spPr>
        <p:txBody>
          <a:bodyPr>
            <a:noAutofit/>
          </a:bodyPr>
          <a:lstStyle/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Претходна </a:t>
            </a:r>
            <a:r>
              <a:rPr lang="sr-Cyrl-RS" sz="2200" b="1" dirty="0" err="1">
                <a:latin typeface="Calibri" pitchFamily="34" charset="0"/>
              </a:rPr>
              <a:t>ХПВ</a:t>
            </a:r>
            <a:r>
              <a:rPr lang="sr-Cyrl-RS" sz="2200" b="1" dirty="0">
                <a:latin typeface="Calibri" pitchFamily="34" charset="0"/>
              </a:rPr>
              <a:t> инфекција</a:t>
            </a:r>
            <a:r>
              <a:rPr lang="en-US" sz="2200" b="1" dirty="0">
                <a:latin typeface="Calibri" pitchFamily="34" charset="0"/>
              </a:rPr>
              <a:t>		</a:t>
            </a:r>
            <a:endParaRPr lang="sr-Latn-RS" sz="2200" b="1" dirty="0">
              <a:latin typeface="Calibri" pitchFamily="34" charset="0"/>
            </a:endParaRPr>
          </a:p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>
                <a:latin typeface="Calibri" pitchFamily="34" charset="0"/>
              </a:rPr>
              <a:t>Друге </a:t>
            </a:r>
            <a:r>
              <a:rPr lang="sr-Cyrl-RS" sz="2200" b="1" smtClean="0">
                <a:latin typeface="Calibri" pitchFamily="34" charset="0"/>
              </a:rPr>
              <a:t>сексуално </a:t>
            </a:r>
            <a:r>
              <a:rPr lang="sr-Cyrl-RS" sz="2200" b="1" dirty="0">
                <a:latin typeface="Calibri" pitchFamily="34" charset="0"/>
              </a:rPr>
              <a:t>преносиве инфекције</a:t>
            </a:r>
            <a:endParaRPr lang="sr-Latn-RS" sz="2200" b="1" dirty="0">
              <a:latin typeface="Calibri" pitchFamily="34" charset="0"/>
            </a:endParaRPr>
          </a:p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Велики број сексуалних партнера</a:t>
            </a:r>
            <a:endParaRPr lang="sr-Latn-CS" sz="22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956" y="1208298"/>
            <a:ext cx="6629400" cy="79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defTabSz="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  <a:cs typeface="+mn-cs"/>
              </a:rPr>
              <a:t>Рано ступање у сексуалне односе </a:t>
            </a:r>
            <a:r>
              <a:rPr lang="sr-Latn-RS" sz="2200" b="1" dirty="0">
                <a:latin typeface="Calibri" pitchFamily="34" charset="0"/>
                <a:cs typeface="+mn-cs"/>
              </a:rPr>
              <a:t>(</a:t>
            </a:r>
            <a:r>
              <a:rPr lang="sr-Cyrl-RS" sz="2200" b="1" dirty="0">
                <a:latin typeface="Calibri" pitchFamily="34" charset="0"/>
                <a:cs typeface="+mn-cs"/>
              </a:rPr>
              <a:t>пре</a:t>
            </a:r>
            <a:r>
              <a:rPr lang="sr-Latn-RS" sz="2200" b="1" dirty="0">
                <a:latin typeface="Calibri" pitchFamily="34" charset="0"/>
                <a:cs typeface="+mn-cs"/>
              </a:rPr>
              <a:t> 16. </a:t>
            </a:r>
            <a:r>
              <a:rPr lang="sr-Cyrl-RS" sz="2200" b="1" dirty="0">
                <a:latin typeface="Calibri" pitchFamily="34" charset="0"/>
                <a:cs typeface="+mn-cs"/>
              </a:rPr>
              <a:t>године</a:t>
            </a:r>
            <a:r>
              <a:rPr lang="sr-Latn-RS" sz="2200" b="1" dirty="0">
                <a:latin typeface="Calibri" pitchFamily="34" charset="0"/>
                <a:cs typeface="+mn-cs"/>
              </a:rPr>
              <a:t>)</a:t>
            </a:r>
          </a:p>
          <a:p>
            <a:pPr marL="274320" indent="-274320" defTabSz="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  <a:cs typeface="+mn-cs"/>
              </a:rPr>
              <a:t>Велики број сексуалних партнера</a:t>
            </a:r>
            <a:endParaRPr lang="sr-Latn-RS" sz="2200" b="1" dirty="0">
              <a:latin typeface="Calibri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257800"/>
            <a:ext cx="6858000" cy="6096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ПОЛНО ПРЕНОСИВЕ ИНФЕКЦИЈЕ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0956" y="2390240"/>
            <a:ext cx="6629400" cy="96654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ФАКТОРИ ВЕЗАНИ </a:t>
            </a:r>
            <a:r>
              <a:rPr lang="sr-Cyrl-RS" sz="34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ЗА </a:t>
            </a:r>
            <a:r>
              <a:rPr lang="sr-Cyrl-RS" sz="34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СЕКСУАЛНОГ </a:t>
            </a: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ПАРТНЕРА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013204"/>
            <a:ext cx="4419600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4" indent="-274320" defTabSz="4572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</a:t>
            </a:r>
            <a:r>
              <a:rPr lang="sr-Cyrl-RS" sz="2200" b="1" dirty="0" smtClean="0">
                <a:latin typeface="Calibri" pitchFamily="34" charset="0"/>
                <a:cs typeface="+mn-cs"/>
              </a:rPr>
              <a:t>Инфекција </a:t>
            </a:r>
            <a:r>
              <a:rPr lang="sr-Cyrl-RS" sz="2200" b="1" dirty="0" err="1">
                <a:latin typeface="Calibri" pitchFamily="34" charset="0"/>
                <a:cs typeface="+mn-cs"/>
              </a:rPr>
              <a:t>Хламидијом</a:t>
            </a:r>
            <a:r>
              <a:rPr lang="sr-Cyrl-RS" sz="2200" b="1" dirty="0">
                <a:latin typeface="Calibri" pitchFamily="34" charset="0"/>
                <a:cs typeface="+mn-cs"/>
              </a:rPr>
              <a:t> и сл.</a:t>
            </a:r>
            <a:endParaRPr lang="en-US" sz="2200" b="1" dirty="0"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30" y="224999"/>
            <a:ext cx="8382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СМАЊЕН ИМУНОЛОШКИ ОДГОВОР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86" y="882700"/>
            <a:ext cx="7010400" cy="4114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Фактор </a:t>
            </a:r>
            <a:r>
              <a:rPr lang="ru-RU" sz="2400" b="1" dirty="0">
                <a:latin typeface="Calibri" pitchFamily="34" charset="0"/>
              </a:rPr>
              <a:t>ризика за настанак ХПВ инфекције, нарочито онкогеним типовима вируса</a:t>
            </a:r>
          </a:p>
          <a:p>
            <a:pPr marL="274320" indent="-274320" algn="ctr">
              <a:buNone/>
              <a:defRPr/>
            </a:pPr>
            <a:endParaRPr lang="ru-RU" sz="240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Погодује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бржем </a:t>
            </a:r>
            <a:r>
              <a:rPr lang="ru-RU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развоју </a:t>
            </a:r>
            <a:r>
              <a:rPr lang="ru-RU" sz="2400" b="1" smtClean="0">
                <a:latin typeface="Calibri" pitchFamily="34" charset="0"/>
              </a:rPr>
              <a:t>премалигних промена</a:t>
            </a:r>
          </a:p>
          <a:p>
            <a:pPr marL="274320" indent="-274320" algn="ctr">
              <a:buNone/>
              <a:defRPr/>
            </a:pPr>
            <a:r>
              <a:rPr lang="ru-RU" sz="24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Скраћује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време </a:t>
            </a:r>
            <a:r>
              <a:rPr lang="ru-RU" sz="2400" b="1" dirty="0">
                <a:latin typeface="Calibri" pitchFamily="34" charset="0"/>
              </a:rPr>
              <a:t>до настанка инвазивних стадијума карцинома</a:t>
            </a:r>
            <a:endParaRPr lang="sr-Latn-RS" sz="2400" b="1" dirty="0" smtClean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80959" y="2496949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06704"/>
            <a:ext cx="72979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Код ХИВ позитивних жена чешћа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је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појава              дуготрајне ХПВ инфекције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  <p:sp>
        <p:nvSpPr>
          <p:cNvPr id="8" name="Down Arrow 7"/>
          <p:cNvSpPr/>
          <p:nvPr/>
        </p:nvSpPr>
        <p:spPr>
          <a:xfrm>
            <a:off x="3710179" y="2496949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689817" y="2496949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403"/>
            <a:ext cx="8305800" cy="1447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КОЈЕ СУ ЖЕНЕ У ГРУПИ ВИСОКОГ РИЗИКА?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5049397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Сексуални односи пре 16. године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Бројни сексуални партнери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Односи са партнером који има ХПВ инфекцију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Друге сексуално преносиве болести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Пушачи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Имунокомпромитоване (ХИВ позитивне, имуносупресивна терапија...)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Интраутерино изложене диетилстилбестролу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Жене које не обављају редовно превентивне гинеколошке прегледе и Папаниколау тест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Жене са прекомерном телесном тежином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дугогодишњој терапији контрацептивима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 учесталим вагиналним и инфекцијама материце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7000">
        <p15:prstTrans prst="peelOff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6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6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003"/>
            <a:ext cx="823501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ДА ЛИ СЕ РАК ГРЛИЋА МАТЕРИЦЕ МОЖЕ СПРЕЧИТИ?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7799"/>
            <a:ext cx="7625413" cy="1143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Рак грлића материце </a:t>
            </a:r>
            <a:r>
              <a:rPr lang="ru-RU" sz="3200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није наследна болест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и може се спречити!!!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endParaRPr lang="sr-Latn-RS" sz="3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2766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921" y="2971800"/>
            <a:ext cx="533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Циљ редовних превентивних прегледа је откривање почетних промена на грлићу материце, пре него што се развије малигно обољење</a:t>
            </a: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89" y="3276600"/>
            <a:ext cx="1495674" cy="2426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fallOver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0" y="133366"/>
            <a:ext cx="7620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ПРЕВЕНЦИЈА</a:t>
            </a:r>
            <a:r>
              <a:rPr lang="sr-Latn-RS" sz="3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sr-Latn-RS" sz="3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sr-Latn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sr-Cyrl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sr-Cyrl-RS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ПРИМАРНА</a:t>
            </a:r>
            <a:r>
              <a:rPr lang="sr-Latn-RS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sr-Latn-RS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</a:t>
            </a:r>
            <a:r>
              <a:rPr lang="sr-Cyrl-RS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sr-Cyrl-R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СЕКУНДАРНА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00100" y="1950752"/>
            <a:ext cx="3733800" cy="4552251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200" b="1" u="sng" dirty="0" smtClean="0">
                <a:latin typeface="Calibri" pitchFamily="34" charset="0"/>
                <a:cs typeface="Calibri" panose="020F0502020204030204" pitchFamily="34" charset="0"/>
              </a:rPr>
              <a:t>Спречавање </a:t>
            </a:r>
            <a:r>
              <a:rPr lang="sr-Cyrl-RS" sz="2200" b="1" u="sng" smtClean="0">
                <a:latin typeface="Calibri" pitchFamily="34" charset="0"/>
                <a:cs typeface="Calibri" panose="020F0502020204030204" pitchFamily="34" charset="0"/>
              </a:rPr>
              <a:t>појаве болести</a:t>
            </a:r>
            <a:endParaRPr 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  <a:cs typeface="Calibri" panose="020F0502020204030204" pitchFamily="34" charset="0"/>
              </a:rPr>
              <a:t>Елиминација/смањење фактора </a:t>
            </a:r>
            <a:r>
              <a:rPr lang="ru-RU" sz="2200" b="1" dirty="0" smtClean="0">
                <a:latin typeface="Calibri" pitchFamily="34" charset="0"/>
                <a:cs typeface="Calibri" panose="020F0502020204030204" pitchFamily="34" charset="0"/>
              </a:rPr>
              <a:t>ризика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  <a:cs typeface="Calibri" panose="020F0502020204030204" pitchFamily="34" charset="0"/>
              </a:rPr>
              <a:t>Имунизација против Хуманог папилома вируса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(ХПВ вакцина)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61862" y="1950751"/>
            <a:ext cx="3505200" cy="45522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200" b="1" u="sng" dirty="0" smtClean="0">
                <a:latin typeface="Calibri" pitchFamily="34" charset="0"/>
              </a:rPr>
              <a:t>Рано </a:t>
            </a:r>
            <a:r>
              <a:rPr lang="sr-Cyrl-RS" sz="2200" b="1" u="sng" smtClean="0">
                <a:latin typeface="Calibri" pitchFamily="34" charset="0"/>
              </a:rPr>
              <a:t>откривање болести</a:t>
            </a:r>
            <a:endParaRPr lang="sr-Latn-R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Организовање </a:t>
            </a:r>
            <a:r>
              <a:rPr lang="ru-RU" sz="2200" b="1">
                <a:latin typeface="Calibri" pitchFamily="34" charset="0"/>
              </a:rPr>
              <a:t>скрининг </a:t>
            </a:r>
            <a:r>
              <a:rPr lang="ru-RU" sz="2200" b="1" smtClean="0">
                <a:latin typeface="Calibri" pitchFamily="34" charset="0"/>
              </a:rPr>
              <a:t>програма    (Папаниколау </a:t>
            </a:r>
            <a:r>
              <a:rPr lang="ru-RU" sz="2200" b="1">
                <a:latin typeface="Calibri" pitchFamily="34" charset="0"/>
              </a:rPr>
              <a:t>тест</a:t>
            </a:r>
            <a:r>
              <a:rPr lang="ru-RU" sz="2200" b="1" smtClean="0">
                <a:latin typeface="Calibri" pitchFamily="34" charset="0"/>
              </a:rPr>
              <a:t>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>
                <a:latin typeface="Calibri" pitchFamily="34" charset="0"/>
              </a:rPr>
              <a:t>Откривање </a:t>
            </a:r>
            <a:r>
              <a:rPr lang="ru-RU" sz="2200" b="1" smtClean="0">
                <a:latin typeface="Calibri" pitchFamily="34" charset="0"/>
              </a:rPr>
              <a:t>премалигних </a:t>
            </a:r>
            <a:r>
              <a:rPr lang="ru-RU" sz="2200" b="1" dirty="0">
                <a:latin typeface="Calibri" pitchFamily="34" charset="0"/>
              </a:rPr>
              <a:t>промена и рака у раном стадијуму, пре испољавања симптома</a:t>
            </a: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Рано започињање лечења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47311" y="853595"/>
            <a:ext cx="609600" cy="415419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9345" y="855858"/>
            <a:ext cx="582517" cy="415419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19600"/>
            <a:ext cx="2895600" cy="1931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4000">
        <p15:prstTrans prst="fallOver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0580"/>
            <a:ext cx="6022848" cy="685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ХПВ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ВАКЦИНА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0589"/>
            <a:ext cx="4096694" cy="30713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endParaRPr lang="sr-Cyrl-RS" sz="2800" b="1" u="sng" smtClean="0">
              <a:latin typeface="Calibri" pitchFamily="34" charset="0"/>
            </a:endParaRPr>
          </a:p>
          <a:p>
            <a:pPr marL="457207" lvl="1" indent="0">
              <a:buNone/>
            </a:pP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Активна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имунизација против  ХПВ се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препоручује: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код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деце старије од девет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година</a:t>
            </a:r>
            <a:endPara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7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првенствено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код деце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седмог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разреда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основне 	школе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(пре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прв</a:t>
            </a:r>
            <a:r>
              <a:rPr lang="sr-Cyrl-R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ог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сексуалног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односа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152400" y="6601619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800" smtClean="0">
                <a:latin typeface="Calibri" pitchFamily="34" charset="0"/>
              </a:rPr>
              <a:t>Извори</a:t>
            </a:r>
            <a:r>
              <a:rPr lang="en-US" sz="800" smtClean="0">
                <a:latin typeface="Calibri" pitchFamily="34" charset="0"/>
              </a:rPr>
              <a:t>: </a:t>
            </a:r>
            <a:r>
              <a:rPr lang="ru-RU" sz="800">
                <a:latin typeface="Calibri" pitchFamily="34" charset="0"/>
              </a:rPr>
              <a:t>Правилник о имунизацији и начину заштите лековима </a:t>
            </a:r>
            <a:r>
              <a:rPr lang="en-US" sz="800" smtClean="0">
                <a:latin typeface="Calibri" pitchFamily="34" charset="0"/>
              </a:rPr>
              <a:t>„</a:t>
            </a:r>
            <a:r>
              <a:rPr lang="sr-Cyrl-RS" sz="800" dirty="0" smtClean="0">
                <a:latin typeface="Calibri" pitchFamily="34" charset="0"/>
              </a:rPr>
              <a:t>Сл. Гласник </a:t>
            </a:r>
            <a:r>
              <a:rPr lang="sr-Cyrl-RS" sz="800" dirty="0" err="1" smtClean="0">
                <a:latin typeface="Calibri" pitchFamily="34" charset="0"/>
              </a:rPr>
              <a:t>СР</a:t>
            </a:r>
            <a:r>
              <a:rPr lang="en-US" sz="800" smtClean="0">
                <a:latin typeface="Calibri" pitchFamily="34" charset="0"/>
              </a:rPr>
              <a:t>", </a:t>
            </a:r>
            <a:r>
              <a:rPr lang="sr-Cyrl-RS" sz="800" smtClean="0">
                <a:latin typeface="Calibri" pitchFamily="34" charset="0"/>
              </a:rPr>
              <a:t>бр. 66/2022, </a:t>
            </a:r>
            <a:r>
              <a:rPr lang="en-US" sz="800" smtClean="0">
                <a:latin typeface="Calibri" pitchFamily="34" charset="0"/>
                <a:hlinkClick r:id="rId2"/>
              </a:rPr>
              <a:t>www.batut.org.rs</a:t>
            </a:r>
            <a:r>
              <a:rPr lang="en-US" sz="800" smtClean="0">
                <a:latin typeface="Calibri" pitchFamily="34" charset="0"/>
              </a:rPr>
              <a:t>, </a:t>
            </a:r>
            <a:r>
              <a:rPr lang="en-US" sz="800" smtClean="0">
                <a:latin typeface="Calibri" pitchFamily="34" charset="0"/>
                <a:hlinkClick r:id="rId3"/>
              </a:rPr>
              <a:t>www.zdravlje.org.rs</a:t>
            </a:r>
            <a:endParaRPr lang="en-US" sz="800" smtClean="0">
              <a:latin typeface="Calibri" pitchFamily="34" charset="0"/>
            </a:endParaRPr>
          </a:p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291" y="4572000"/>
            <a:ext cx="409669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Младе жене могу да приме вакцину до 26. а млади мушкарци до 21. године живота. 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sr-Cyrl-R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695" y="2514600"/>
            <a:ext cx="3351518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</a:pPr>
            <a:endParaRPr lang="sr-Cyrl-RS" sz="2800" b="1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fontAlgn="auto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8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Бесплатна у Србији, од јуна 2022. године, за децу оба пола узраста 9-19 година </a:t>
            </a:r>
            <a:endParaRPr lang="en-US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316" y="1290589"/>
            <a:ext cx="3351518" cy="170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800" b="1" smtClean="0">
                <a:latin typeface="Calibri" pitchFamily="34" charset="0"/>
              </a:rPr>
              <a:t>Уведена у већини земаља ЕУ, САД и Аустралији</a:t>
            </a:r>
            <a:endParaRPr lang="ru-RU" sz="2800" b="1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0" indent="0" fontAlgn="auto"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</a:pPr>
            <a:endParaRPr lang="sr-Cyrl-RS" sz="2800" b="1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7000">
        <p15:prstTrans prst="peelOff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190345" cy="4648200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РЕДОВНИ ГИНЕКОЛОШКИ ПРЕГЛЕДИ </a:t>
            </a:r>
            <a: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52600"/>
            <a:ext cx="4114800" cy="2743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533900"/>
            <a:ext cx="8153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најбољи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начин да се спречи или                         на време открије  рак грлића материце!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46892"/>
            <a:ext cx="8115300" cy="19476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ПОДРАЗУМЕВА ПРЕВЕНТИВНИ ГИНЕКОЛОШКИ ПРЕГЛЕД?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438400"/>
            <a:ext cx="8001001" cy="4132506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Разговор гинеколога са женом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Бимануелни преглед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Преглед вагиналног секрета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Папаниколау тест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Колпоскопски преглед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94574"/>
            <a:ext cx="2971800" cy="1981200"/>
          </a:xfrm>
          <a:prstGeom prst="rect">
            <a:avLst/>
          </a:prstGeom>
        </p:spPr>
      </p:pic>
      <p:pic>
        <p:nvPicPr>
          <p:cNvPr id="1026" name="Picture 2" descr="Free Person Looking Through the Microscop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91" y="4504653"/>
            <a:ext cx="3516209" cy="1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6000">
        <p15:prstTrans prst="fallOver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40" y="381000"/>
            <a:ext cx="6589199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4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ШТА ЈЕ РАК ГРЛИЋА МАТЕРИЦЕ?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363"/>
            <a:ext cx="4724400" cy="40386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Злоћудни тумор доњег дела материце који је окренут према </a:t>
            </a:r>
            <a:r>
              <a:rPr lang="sr-Cyrl-RS" sz="2200" b="1" dirty="0" smtClean="0">
                <a:latin typeface="Calibri" pitchFamily="34" charset="0"/>
              </a:rPr>
              <a:t>вагини</a:t>
            </a:r>
          </a:p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 smtClean="0">
                <a:latin typeface="Calibri" pitchFamily="34" charset="0"/>
              </a:rPr>
              <a:t>Настаје </a:t>
            </a:r>
            <a:r>
              <a:rPr lang="sr-Cyrl-RS" sz="2200" b="1" dirty="0">
                <a:latin typeface="Calibri" pitchFamily="34" charset="0"/>
              </a:rPr>
              <a:t>неконтролисаним умножавањем измењених ћелија на површини </a:t>
            </a:r>
            <a:r>
              <a:rPr lang="sr-Cyrl-RS" sz="2200" b="1" dirty="0" smtClean="0">
                <a:latin typeface="Calibri" pitchFamily="34" charset="0"/>
              </a:rPr>
              <a:t>грлића</a:t>
            </a:r>
            <a:endParaRPr lang="de-DE" sz="2200" b="1" dirty="0"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Развој раних промена у малигну болест траје и до </a:t>
            </a:r>
            <a:r>
              <a:rPr lang="sr-Cyrl-RS" sz="2200" b="1">
                <a:latin typeface="Calibri" pitchFamily="34" charset="0"/>
              </a:rPr>
              <a:t>неколико </a:t>
            </a:r>
            <a:r>
              <a:rPr lang="sr-Cyrl-RS" sz="2200" b="1" smtClean="0">
                <a:latin typeface="Calibri" pitchFamily="34" charset="0"/>
              </a:rPr>
              <a:t>година</a:t>
            </a:r>
            <a:endParaRPr lang="en-US" sz="2400" dirty="0" smtClean="0">
              <a:solidFill>
                <a:srgbClr val="A5002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7" y="1731679"/>
            <a:ext cx="3332300" cy="2901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1409" y="4641739"/>
            <a:ext cx="32307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800" dirty="0" smtClean="0">
                <a:latin typeface="Calibri" panose="020F0502020204030204" pitchFamily="34" charset="0"/>
              </a:rPr>
              <a:t>Извор: </a:t>
            </a:r>
            <a:r>
              <a:rPr lang="en-US" sz="800" dirty="0" smtClean="0">
                <a:latin typeface="Calibri" panose="020F0502020204030204" pitchFamily="34" charset="0"/>
              </a:rPr>
              <a:t>https</a:t>
            </a:r>
            <a:r>
              <a:rPr lang="en-US" sz="800" dirty="0">
                <a:latin typeface="Calibri" panose="020F0502020204030204" pitchFamily="34" charset="0"/>
              </a:rPr>
              <a:t>://</a:t>
            </a:r>
            <a:r>
              <a:rPr lang="en-US" sz="800" dirty="0" err="1">
                <a:latin typeface="Calibri" panose="020F0502020204030204" pitchFamily="34" charset="0"/>
              </a:rPr>
              <a:t>www.skriningsrbija.rs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  <a:r>
              <a:rPr lang="en-US" sz="800" dirty="0" err="1">
                <a:latin typeface="Calibri" panose="020F0502020204030204" pitchFamily="34" charset="0"/>
              </a:rPr>
              <a:t>srl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  <a:r>
              <a:rPr lang="en-US" sz="800" dirty="0" err="1">
                <a:latin typeface="Calibri" panose="020F0502020204030204" pitchFamily="34" charset="0"/>
              </a:rPr>
              <a:t>skrining-raka-grlica-materice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794963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Најчешће се јавља између </a:t>
            </a:r>
            <a:r>
              <a:rPr lang="ru-RU" sz="2400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35. и 50. године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живота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">
        <p15:prstTrans prst="fallOve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93" y="152400"/>
            <a:ext cx="6400800" cy="7984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ЈЕ </a:t>
            </a:r>
            <a:r>
              <a:rPr lang="sr-Cyrl-R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ПАПАНИКОЛАУ</a:t>
            </a: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ТЕСТ?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90" y="950806"/>
            <a:ext cx="7668907" cy="17526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Узимање бриса грлића материце и микроскопски преглед изгледа </a:t>
            </a:r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ћелија</a:t>
            </a:r>
            <a:endPara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Представља </a:t>
            </a:r>
            <a:r>
              <a:rPr lang="sr-Cyrl-RS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најефикаснију методу за рано откривање </a:t>
            </a:r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промена ћелија грлића материце (</a:t>
            </a:r>
            <a:r>
              <a:rPr lang="sr-Cyrl-R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скрининг</a:t>
            </a:r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640" y="3092321"/>
            <a:ext cx="76689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None/>
              <a:defRPr/>
            </a:pPr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Међутим... </a:t>
            </a:r>
          </a:p>
          <a:p>
            <a:pPr marL="274320" indent="-274320" algn="ctr"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Ниједна дијагностичка метода није савршено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поуздана.</a:t>
            </a:r>
          </a:p>
          <a:p>
            <a:pPr marL="274320" indent="-274320" algn="ctr"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Редовни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прегледи омогућавају да промена пропуштена на једном, буде пронађена на следећем прегледу, пре него што болест узнапредује!</a:t>
            </a:r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6000">
        <p15:prstTrans prst="fallOver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519"/>
            <a:ext cx="5791200" cy="8763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СКРИНИНГ</a:t>
            </a: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-ПРЕПОРУКЕ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78" y="1219200"/>
            <a:ext cx="7721732" cy="46482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/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Скрининг започети 3 године од почетка сексуалне активности, најкасније од 21. године живота</a:t>
            </a: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После 3 нормална цитолошка бриса, урађена у 3 узастопне године, периодични прегледи за жене које припадају групи ниског ризика, могу се радити ређе, на 2-3 године</a:t>
            </a: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Сексуално активним женама, млађим од 30 година, брис треба узимати једанпут годишње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1000">
        <p15:prstTrans prst="fallOver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14" y="73292"/>
            <a:ext cx="7401886" cy="12880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БОРБА ПРОТИВ РАКА ГРЛИЋА МАТЕРИЦЕ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500588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2400" b="1" i="1" dirty="0" smtClean="0">
                <a:latin typeface="Calibri" pitchFamily="34" charset="0"/>
              </a:rPr>
              <a:t>E</a:t>
            </a:r>
            <a:r>
              <a:rPr lang="sr-Latn-RS" sz="2400" i="1" dirty="0" smtClean="0">
                <a:latin typeface="Calibri" pitchFamily="34" charset="0"/>
              </a:rPr>
              <a:t>uropian </a:t>
            </a:r>
            <a:r>
              <a:rPr lang="sr-Latn-RS" sz="2400" b="1" i="1" dirty="0" smtClean="0">
                <a:latin typeface="Calibri" pitchFamily="34" charset="0"/>
              </a:rPr>
              <a:t>C</a:t>
            </a:r>
            <a:r>
              <a:rPr lang="sr-Latn-RS" sz="2400" i="1" dirty="0" smtClean="0">
                <a:latin typeface="Calibri" pitchFamily="34" charset="0"/>
              </a:rPr>
              <a:t>ervical </a:t>
            </a:r>
            <a:r>
              <a:rPr lang="sr-Latn-RS" sz="2400" b="1" i="1" dirty="0" smtClean="0">
                <a:latin typeface="Calibri" pitchFamily="34" charset="0"/>
              </a:rPr>
              <a:t>C</a:t>
            </a:r>
            <a:r>
              <a:rPr lang="sr-Latn-RS" sz="2400" i="1" dirty="0" smtClean="0">
                <a:latin typeface="Calibri" pitchFamily="34" charset="0"/>
              </a:rPr>
              <a:t>ancer </a:t>
            </a:r>
            <a:r>
              <a:rPr lang="sr-Latn-RS" sz="2400" b="1" i="1" dirty="0" smtClean="0">
                <a:latin typeface="Calibri" pitchFamily="34" charset="0"/>
              </a:rPr>
              <a:t>A</a:t>
            </a:r>
            <a:r>
              <a:rPr lang="sr-Latn-RS" sz="2400" i="1" dirty="0" smtClean="0">
                <a:latin typeface="Calibri" pitchFamily="34" charset="0"/>
              </a:rPr>
              <a:t>ssociation </a:t>
            </a:r>
            <a:r>
              <a:rPr lang="sr-Latn-RS" sz="2400" b="1" i="1" dirty="0" smtClean="0">
                <a:latin typeface="Calibri" pitchFamily="34" charset="0"/>
              </a:rPr>
              <a:t>(</a:t>
            </a:r>
            <a:r>
              <a:rPr lang="sr-Latn-RS" sz="2400" b="1" i="1" dirty="0" err="1" smtClean="0">
                <a:latin typeface="Calibri" pitchFamily="34" charset="0"/>
              </a:rPr>
              <a:t>ECCA</a:t>
            </a:r>
            <a:r>
              <a:rPr lang="sr-Latn-RS" sz="2400" b="1" i="1" dirty="0" smtClean="0">
                <a:latin typeface="Calibri" pitchFamily="34" charset="0"/>
              </a:rPr>
              <a:t>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Cyrl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</a:t>
            </a:r>
            <a:r>
              <a:rPr lang="sr-Latn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sr-Cyrl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29</a:t>
            </a:r>
            <a:r>
              <a:rPr lang="sr-Latn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sr-Latn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januar 202</a:t>
            </a:r>
            <a:r>
              <a:rPr lang="sr-Latn-RS" sz="3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sr-Latn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R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XVII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Европска недеља превенције рака грлића материце</a:t>
            </a:r>
            <a:endParaRPr lang="sr-Latn-RS" sz="3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8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728562" y="3962400"/>
            <a:ext cx="7930043" cy="2133600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>
              <a:buNone/>
              <a:defRPr/>
            </a:pPr>
            <a:r>
              <a:rPr lang="sr-Latn-RS" sz="2400" b="1" i="1" smtClean="0">
                <a:solidFill>
                  <a:schemeClr val="bg1"/>
                </a:solidFill>
                <a:latin typeface="Calibri" pitchFamily="34" charset="0"/>
              </a:rPr>
              <a:t>„</a:t>
            </a:r>
            <a:r>
              <a:rPr lang="sr-Cyrl-RS" sz="2400" b="1" i="1" smtClean="0">
                <a:solidFill>
                  <a:schemeClr val="bg1"/>
                </a:solidFill>
                <a:latin typeface="Calibri" pitchFamily="34" charset="0"/>
              </a:rPr>
              <a:t>РАК </a:t>
            </a:r>
            <a:r>
              <a:rPr lang="ru-RU" sz="2400" b="1" i="1" smtClean="0">
                <a:solidFill>
                  <a:schemeClr val="bg1"/>
                </a:solidFill>
                <a:latin typeface="Calibri" pitchFamily="34" charset="0"/>
              </a:rPr>
              <a:t>ГРЛИЋА МАТЕРИЦЕ- РАК КОЈИ МОЖЕМО СПРЕЧИТИ</a:t>
            </a:r>
            <a:r>
              <a:rPr lang="sr-Latn-RS" sz="2400" b="1" i="1" smtClean="0">
                <a:solidFill>
                  <a:schemeClr val="bg1"/>
                </a:solidFill>
                <a:latin typeface="Calibri" pitchFamily="34" charset="0"/>
              </a:rPr>
              <a:t>“</a:t>
            </a:r>
            <a:endParaRPr lang="sr-Latn-R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6000">
        <p15:prstTrans prst="fallOver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8923"/>
            <a:ext cx="8376491" cy="11430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НАЦИОНАЛНИ ПРОГРАМ ЗА ПРЕВЕНЦИЈУ РАКА ГРЛИЋА МАТЕРИЦЕ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42026"/>
            <a:ext cx="6710190" cy="2666999"/>
          </a:xfrm>
        </p:spPr>
        <p:txBody>
          <a:bodyPr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Подизање свести жена о значају редовних прегледа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Цитолошки преглед цервикалног бриса (Папаниколау тест)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Циљна </a:t>
            </a:r>
            <a:r>
              <a:rPr lang="ru-RU" sz="2200" b="1" dirty="0" smtClean="0">
                <a:latin typeface="Calibri" pitchFamily="34" charset="0"/>
              </a:rPr>
              <a:t>популација - </a:t>
            </a:r>
            <a:r>
              <a:rPr lang="ru-RU" sz="2200" b="1" dirty="0">
                <a:latin typeface="Calibri" pitchFamily="34" charset="0"/>
              </a:rPr>
              <a:t>жене старости 25-64 година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Скрининг </a:t>
            </a:r>
            <a:r>
              <a:rPr lang="ru-RU" sz="2200" b="1" dirty="0" smtClean="0">
                <a:latin typeface="Calibri" pitchFamily="34" charset="0"/>
              </a:rPr>
              <a:t>интервал - </a:t>
            </a:r>
            <a:r>
              <a:rPr lang="ru-RU" sz="2200" b="1" dirty="0">
                <a:latin typeface="Calibri" pitchFamily="34" charset="0"/>
              </a:rPr>
              <a:t>3 године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Место </a:t>
            </a:r>
            <a:r>
              <a:rPr lang="ru-RU" sz="2200" b="1" dirty="0" smtClean="0">
                <a:latin typeface="Calibri" pitchFamily="34" charset="0"/>
              </a:rPr>
              <a:t>обављања - </a:t>
            </a:r>
            <a:r>
              <a:rPr lang="ru-RU" sz="2200" b="1" dirty="0">
                <a:latin typeface="Calibri" pitchFamily="34" charset="0"/>
              </a:rPr>
              <a:t>дом здравља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Начин позивања- слање позива на кућну адресу</a:t>
            </a:r>
            <a:endParaRPr lang="sr-Latn-RS" sz="2200" b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sr-Latn-RS" sz="2200" b="1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700" name="Picture 7" descr="http://www.skriningsrbija.rs/files/Image/posteri/poster_rak_grlica_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801" y="1785180"/>
            <a:ext cx="203234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4942701"/>
            <a:ext cx="8435741" cy="1015663"/>
          </a:xfrm>
          <a:prstGeom prst="rect">
            <a:avLst/>
          </a:prstGeom>
          <a:solidFill>
            <a:srgbClr val="66FFFF">
              <a:alpha val="15000"/>
            </a:srgbClr>
          </a:solidFill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ЦИЉ: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Смањење учесталости оболевања и смртности жена од рака грлића материце у Србији!!!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1276" y="6324600"/>
            <a:ext cx="7884420" cy="338554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sr-Cyrl-RS" sz="1600" b="1" dirty="0" smtClean="0">
                <a:latin typeface="Calibri" pitchFamily="34" charset="0"/>
              </a:rPr>
              <a:t>За више информација посетите сајт Канцеларије за </a:t>
            </a:r>
            <a:r>
              <a:rPr lang="sr-Cyrl-RS" sz="1600" b="1" dirty="0" err="1" smtClean="0">
                <a:latin typeface="Calibri" pitchFamily="34" charset="0"/>
              </a:rPr>
              <a:t>скрининг</a:t>
            </a:r>
            <a:r>
              <a:rPr lang="sr-Cyrl-RS" sz="1600" b="1" dirty="0" smtClean="0">
                <a:latin typeface="Calibri" pitchFamily="34" charset="0"/>
              </a:rPr>
              <a:t> </a:t>
            </a:r>
            <a:r>
              <a:rPr lang="sr-Latn-RS" sz="1600" b="1" u="sng" dirty="0" err="1" smtClean="0">
                <a:latin typeface="Calibri" pitchFamily="34" charset="0"/>
              </a:rPr>
              <a:t>www.skriningsrbija.rs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2000">
        <p15:prstTrans prst="peelOff"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86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ИМАЈТЕ НА УМУ ДА…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RS" sz="2400" dirty="0">
                <a:latin typeface="Calibri" pitchFamily="34" charset="0"/>
              </a:rPr>
              <a:t>П</a:t>
            </a:r>
            <a:r>
              <a:rPr lang="sr-Cyrl-RS" sz="2400" dirty="0" smtClean="0">
                <a:latin typeface="Calibri" pitchFamily="34" charset="0"/>
              </a:rPr>
              <a:t>ревентивни гинеколошки преглед је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доступан</a:t>
            </a:r>
            <a:r>
              <a:rPr lang="sr-Cyrl-R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sr-Cyrl-RS" sz="2400" dirty="0" smtClean="0">
                <a:latin typeface="Calibri" pitchFamily="34" charset="0"/>
              </a:rPr>
              <a:t>свакој жени!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Cyrl-RS" sz="2400" dirty="0" smtClean="0">
                <a:latin typeface="Calibri" pitchFamily="34" charset="0"/>
              </a:rPr>
              <a:t>Обавља се код вашег гинеколога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 </a:t>
            </a:r>
            <a:r>
              <a:rPr lang="sr-Cyrl-RS" sz="36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дому здравља!</a:t>
            </a:r>
            <a:endParaRPr lang="sr-Latn-R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Бесплатан је!</a:t>
            </a:r>
            <a:endParaRPr lang="sr-Latn-R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3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Безболан!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 smtClean="0">
                <a:latin typeface="Calibri" pitchFamily="34" charset="0"/>
              </a:rPr>
              <a:t> </a:t>
            </a:r>
            <a:r>
              <a:rPr lang="sr-Cyrl-RS" sz="2400" smtClean="0">
                <a:latin typeface="Calibri" pitchFamily="34" charset="0"/>
              </a:rPr>
              <a:t>Потпуно </a:t>
            </a:r>
            <a:r>
              <a:rPr lang="sr-Cyrl-RS" sz="3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нешкодљив!</a:t>
            </a:r>
            <a:endParaRPr lang="sr-Latn-R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971800"/>
            <a:ext cx="23368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5000">
        <p15:prstTrans prst="fallOve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СМАЊИТЕ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РИЗИК!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256487"/>
          </a:xfrm>
        </p:spPr>
        <p:txBody>
          <a:bodyPr/>
          <a:lstStyle/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Идите на редовне лекарске прегледе и контроле!</a:t>
            </a: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Немојте тражити изговоре да избегавате скрининг!</a:t>
            </a: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Упознајте се са симптомима </a:t>
            </a:r>
            <a:r>
              <a:rPr lang="ru-RU" sz="2200" dirty="0" smtClean="0">
                <a:latin typeface="Calibri" pitchFamily="34" charset="0"/>
              </a:rPr>
              <a:t>рака </a:t>
            </a:r>
            <a:r>
              <a:rPr lang="ru-RU" sz="2200" smtClean="0">
                <a:latin typeface="Calibri" pitchFamily="34" charset="0"/>
              </a:rPr>
              <a:t>грлића материце и </a:t>
            </a:r>
            <a:r>
              <a:rPr lang="ru-RU" sz="2200" dirty="0">
                <a:latin typeface="Calibri" pitchFamily="34" charset="0"/>
              </a:rPr>
              <a:t>потражите помоћ уколико </a:t>
            </a:r>
            <a:r>
              <a:rPr lang="ru-RU" sz="2200">
                <a:latin typeface="Calibri" pitchFamily="34" charset="0"/>
              </a:rPr>
              <a:t>препознате </a:t>
            </a:r>
            <a:r>
              <a:rPr lang="ru-RU" sz="2200" smtClean="0">
                <a:latin typeface="Calibri" pitchFamily="34" charset="0"/>
              </a:rPr>
              <a:t>неки од њих! </a:t>
            </a:r>
            <a:endParaRPr lang="ru-RU" sz="2200" dirty="0">
              <a:latin typeface="Calibri" pitchFamily="34" charset="0"/>
            </a:endParaRP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Вакцинишите се</a:t>
            </a:r>
            <a:r>
              <a:rPr lang="ru-RU" sz="2200" b="1" dirty="0">
                <a:latin typeface="Calibri" panose="020F0502020204030204" pitchFamily="34" charset="0"/>
              </a:rPr>
              <a:t>! </a:t>
            </a:r>
          </a:p>
          <a:p>
            <a:pPr>
              <a:buNone/>
            </a:pPr>
            <a:endParaRPr lang="sr-Latn-R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464" y="5489314"/>
            <a:ext cx="8004672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ИНФОРМИШИТЕ СЕ! </a:t>
            </a:r>
            <a:endPara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sr-Cyrl-R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Што више знате, моћи ћете да потражите помоћ на </a:t>
            </a:r>
            <a:r>
              <a:rPr lang="sr-Cyrl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правом месту,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 право време!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16258"/>
            <a:ext cx="3276600" cy="218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248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АКО ВЕЋ ЗНАТЕ</a:t>
            </a:r>
            <a:r>
              <a:rPr lang="sr-Latn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707136" y="1397305"/>
            <a:ext cx="7620000" cy="16552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Calibri" panose="020F0502020204030204" pitchFamily="34" charset="0"/>
              </a:rPr>
              <a:t>Да добри скрининг програми могу спречити и до 80% случајева рака грлића </a:t>
            </a:r>
            <a:r>
              <a:rPr lang="ru-RU" sz="2800" b="1">
                <a:latin typeface="Calibri" panose="020F0502020204030204" pitchFamily="34" charset="0"/>
              </a:rPr>
              <a:t>материце </a:t>
            </a:r>
            <a:r>
              <a:rPr lang="ru-RU" sz="2800" b="1" smtClean="0">
                <a:latin typeface="Calibri" panose="020F0502020204030204" pitchFamily="34" charset="0"/>
              </a:rPr>
              <a:t>пошто се </a:t>
            </a:r>
            <a:r>
              <a:rPr lang="ru-RU" sz="2800" b="1" dirty="0">
                <a:latin typeface="Calibri" panose="020F0502020204030204" pitchFamily="34" charset="0"/>
              </a:rPr>
              <a:t>промене открију у фази када болест није узнапредовала</a:t>
            </a:r>
            <a:r>
              <a:rPr lang="ru-RU" sz="2800" b="1" dirty="0" smtClean="0">
                <a:latin typeface="Calibri" panose="020F0502020204030204" pitchFamily="34" charset="0"/>
              </a:rPr>
              <a:t>...</a:t>
            </a:r>
            <a:endParaRPr lang="ru-RU" sz="2800" b="1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49196"/>
            <a:ext cx="2023872" cy="3283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13448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ВАС СПРЕЧАВА…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495800" cy="4495800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sr-Latn-RS" i="1" dirty="0" smtClean="0"/>
              <a:t>   </a:t>
            </a:r>
            <a:r>
              <a:rPr lang="sr-Latn-R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...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да 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приуштите себи „луксуз“ и у току године одвојите макар </a:t>
            </a:r>
            <a:endParaRPr lang="ru-RU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sr-Cyrl-RS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ЈЕДАН ДАН </a:t>
            </a:r>
            <a:r>
              <a:rPr lang="sr-Cyrl-RS" sz="4000" b="1" u="sng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 ЗДРАВЉЕ И ВАШУ БУДУЋНОСТ !</a:t>
            </a:r>
            <a:endParaRPr lang="en-US" sz="4000" b="1" u="sng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3" y="1981200"/>
            <a:ext cx="3200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85" y="152400"/>
            <a:ext cx="8153400" cy="135261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УПОЗОРАВАЈУЋИ  ЗНАЦИ И СИМПТОМИ …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72050" cy="4648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крварење у току и након сексуалног односа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крварење између две менструације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родужено менструално крварење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рварење након менопаузе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ојачани вагинални секрет и поред примењене терапије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поновљене ранице или оштећења слузокоже грлића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ол у крстима или нози, отицање ногу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33147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12602"/>
            <a:ext cx="6934200" cy="8354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ТРЕБА ДА ЗНАТЕ ДА…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2" y="1600200"/>
            <a:ext cx="7543800" cy="47244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>
                <a:latin typeface="Calibri" pitchFamily="34" charset="0"/>
              </a:rPr>
              <a:t>У</a:t>
            </a:r>
            <a:r>
              <a:rPr lang="sr-Cyrl-RS" sz="2800" b="1" dirty="0" smtClean="0">
                <a:latin typeface="Calibri" pitchFamily="34" charset="0"/>
              </a:rPr>
              <a:t> раним </a:t>
            </a:r>
            <a:r>
              <a:rPr lang="sr-Cyrl-RS" sz="2800" b="1" dirty="0" err="1" smtClean="0">
                <a:latin typeface="Calibri" pitchFamily="34" charset="0"/>
              </a:rPr>
              <a:t>премалигним</a:t>
            </a:r>
            <a:r>
              <a:rPr lang="sr-Cyrl-RS" sz="2800" b="1" dirty="0" smtClean="0">
                <a:latin typeface="Calibri" pitchFamily="34" charset="0"/>
              </a:rPr>
              <a:t> стадијумима болести, </a:t>
            </a:r>
            <a:r>
              <a:rPr lang="sr-Cyrl-R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најчешће нема никаквих симптома</a:t>
            </a:r>
            <a:r>
              <a:rPr lang="sr-Cyrl-RS" sz="2800" b="1" dirty="0" smtClean="0">
                <a:latin typeface="Calibri" pitchFamily="34" charset="0"/>
              </a:rPr>
              <a:t>, а уколико постоје, благи су и </a:t>
            </a:r>
            <a:r>
              <a:rPr lang="sr-Cyrl-RS" sz="2800" b="1" dirty="0" err="1" smtClean="0">
                <a:latin typeface="Calibri" pitchFamily="34" charset="0"/>
              </a:rPr>
              <a:t>неспецифични</a:t>
            </a:r>
            <a:endParaRPr lang="sr-Cyrl-RS" sz="2800" b="1" dirty="0" smtClean="0"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Cyrl-RS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 smtClean="0">
                <a:latin typeface="Calibri" pitchFamily="34" charset="0"/>
              </a:rPr>
              <a:t>Редовни гинеколошки прегледи омогућавају откривање почетних промена 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Cyrl-R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 smtClean="0">
                <a:latin typeface="Calibri" pitchFamily="34" charset="0"/>
              </a:rPr>
              <a:t>Лакше и успешније лечење!</a:t>
            </a:r>
            <a:endParaRPr lang="sr-Cyrl-RS" sz="2800" b="1" dirty="0">
              <a:latin typeface="Calibri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32453" y="3048000"/>
            <a:ext cx="304800" cy="5903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9999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4572000"/>
            <a:ext cx="304800" cy="5903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65" y="239871"/>
            <a:ext cx="4953000" cy="9393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smtClean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sr-Cyrl-RS" b="1" smtClean="0">
                <a:solidFill>
                  <a:srgbClr val="FF9999"/>
                </a:solidFill>
                <a:latin typeface="Calibri" pitchFamily="34" charset="0"/>
              </a:rPr>
              <a:t> СРБИЈА…</a:t>
            </a:r>
            <a:endParaRPr lang="en-US" b="1" dirty="0">
              <a:solidFill>
                <a:srgbClr val="FF9999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621401"/>
            <a:ext cx="7845425" cy="508773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b="1" smtClean="0">
              <a:latin typeface="Calibri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Cyrl-RS" sz="2400" b="1" u="sng" smtClean="0">
                <a:latin typeface="Calibri" pitchFamily="34" charset="0"/>
              </a:rPr>
              <a:t>5. МЕСТО У ЕВРОПИ                                                                                                  </a:t>
            </a:r>
            <a:r>
              <a:rPr lang="ru-RU" sz="24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по </a:t>
            </a:r>
            <a:r>
              <a:rPr lang="ru-RU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учесталости оболевања и умирања од рака грлића </a:t>
            </a:r>
            <a:r>
              <a:rPr lang="ru-RU" sz="24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материце</a:t>
            </a:r>
            <a:endParaRPr lang="sr-Latn-RS" sz="2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Cyrl-RS" b="1" smtClean="0">
                <a:latin typeface="Calibri" pitchFamily="34" charset="0"/>
              </a:rPr>
              <a:t>	Сваке </a:t>
            </a:r>
            <a:r>
              <a:rPr lang="sr-Cyrl-RS" b="1" dirty="0" smtClean="0">
                <a:latin typeface="Calibri" pitchFamily="34" charset="0"/>
              </a:rPr>
              <a:t>године:</a:t>
            </a:r>
            <a:endParaRPr lang="en-US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</a:t>
            </a:r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ко 1000 новооболелих </a:t>
            </a:r>
            <a:endParaRPr lang="sr-Cyrl-RS" b="1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2/3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 одмаклој фази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око 500 смртних исхода</a:t>
            </a:r>
            <a:endParaRPr lang="sr-Latn-RS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Cyrl-RS" b="1" smtClean="0">
                <a:latin typeface="Calibri" pitchFamily="34" charset="0"/>
              </a:rPr>
              <a:t>	У женској популацији:</a:t>
            </a:r>
            <a:endParaRPr lang="en-US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Cyrl-R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Други</a:t>
            </a:r>
            <a:r>
              <a:rPr lang="sr-Cyrl-RS" b="1" dirty="0" smtClean="0">
                <a:latin typeface="Calibri" pitchFamily="34" charset="0"/>
              </a:rPr>
              <a:t> водећи узрок обољевања</a:t>
            </a:r>
            <a:endParaRPr lang="sr-Latn-RS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Четврти</a:t>
            </a:r>
            <a:r>
              <a:rPr lang="sr-Cyrl-RS" b="1" dirty="0" smtClean="0">
                <a:latin typeface="Calibri" pitchFamily="34" charset="0"/>
              </a:rPr>
              <a:t> узрок умирања од рака</a:t>
            </a:r>
            <a:endParaRPr lang="sr-Latn-RS" b="1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5638800" y="6383567"/>
            <a:ext cx="511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sr-Cyrl-RS" sz="900" dirty="0" smtClean="0">
                <a:latin typeface="Calibri" pitchFamily="34" charset="0"/>
                <a:ea typeface="MS PGothic" pitchFamily="34" charset="-128"/>
              </a:rPr>
              <a:t>Извор:</a:t>
            </a:r>
            <a:r>
              <a:rPr lang="sr-Cyrl-RS" sz="9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http://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www.skriningsrbija.rs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srl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skrining-raka-grlica-materice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endParaRPr lang="en-US" sz="9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6863" y="3276600"/>
            <a:ext cx="2362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000" b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Сваког </a:t>
            </a:r>
            <a:r>
              <a:rPr lang="sr-Cyrl-R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дана најмање једна жена умре, а </a:t>
            </a:r>
            <a:r>
              <a:rPr lang="sr-Cyrl-RS" sz="2000" b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четири оболе </a:t>
            </a:r>
            <a:r>
              <a:rPr lang="sr-Cyrl-R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од рака грлића материце!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AutoShape 2" descr="C:\Users\aleksandra.andric\Desktop\NEDELJA PREVENCIJE RAKA GRLI%C4%86A MATERICE -SLIKE\axgk9lMaHR0cDovL29jZG4uZXUvaW1hZ2VzL3B1bHNjbXMvWXpJN01EQV8vZWUwYzA5NmM5NGRlNTBmYjFjM2M1NjBmMWI0YjFhY2UuanBlZ5GTAs0EsACBAA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863" y="136950"/>
            <a:ext cx="2362200" cy="1771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199876"/>
            <a:ext cx="6019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БЕОГРАД...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92881"/>
            <a:ext cx="7162800" cy="5008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Latn-R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  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Сваке године од рака грлића материце </a:t>
            </a:r>
            <a:r>
              <a:rPr lang="sr-Cyrl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оболи преко </a:t>
            </a:r>
            <a:r>
              <a:rPr lang="sr-Latn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r>
              <a:rPr lang="sr-Latn-RS" sz="32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sr-Latn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</a:t>
            </a:r>
            <a:r>
              <a:rPr lang="sr-Cyrl-RS" sz="32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</a:t>
            </a:r>
            <a:r>
              <a:rPr lang="sr-Cyrl-R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умре око </a:t>
            </a:r>
            <a:r>
              <a:rPr lang="sr-Latn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r>
              <a:rPr lang="sr-Latn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наших </a:t>
            </a:r>
            <a:r>
              <a:rPr lang="sr-Cyrl-RS" sz="32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суграђанки</a:t>
            </a:r>
            <a:r>
              <a:rPr lang="sr-Cyrl-R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750319"/>
            <a:ext cx="2913104" cy="194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98" y="4750319"/>
            <a:ext cx="3276600" cy="194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304" y="199876"/>
            <a:ext cx="4191000" cy="23574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fallOve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431" y="346896"/>
            <a:ext cx="5257800" cy="7564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ФАКТОРИ РИЗИКА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1722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Дуготрајна </a:t>
            </a:r>
            <a:r>
              <a:rPr lang="sr-Cyrl-RS" sz="2800" b="1" dirty="0" err="1" smtClean="0">
                <a:latin typeface="Calibri" pitchFamily="34" charset="0"/>
                <a:cs typeface="Arial" charset="0"/>
              </a:rPr>
              <a:t>ХПВ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 инфекција</a:t>
            </a:r>
            <a:endParaRPr lang="sr-Latn-R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Пушење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Друге сексуално преносиве болести</a:t>
            </a:r>
            <a:endParaRPr lang="sr-Latn-R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Одсуство нормалног имуног </a:t>
            </a:r>
            <a:r>
              <a:rPr lang="sr-Latn-RS" sz="2800" b="1" dirty="0" smtClean="0">
                <a:latin typeface="Calibri" pitchFamily="34" charset="0"/>
                <a:cs typeface="Arial" charset="0"/>
              </a:rPr>
              <a:t> 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одговора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Сексуалне навике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Фактори везани за сексуалног партнера</a:t>
            </a:r>
            <a:endParaRPr lang="sr-Latn-CS" sz="28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dirty="0" smtClean="0">
              <a:solidFill>
                <a:srgbClr val="A50021"/>
              </a:solidFill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31" y="1550406"/>
            <a:ext cx="2312597" cy="1541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955" y="4114799"/>
            <a:ext cx="3253979" cy="21693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fallOve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078" y="1905000"/>
            <a:ext cx="7580523" cy="95410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Најзначајнији појединачни фактор ризика за настанак рака грлића материце!</a:t>
            </a:r>
            <a:endParaRPr lang="sr-Latn-R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45" y="152400"/>
            <a:ext cx="731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ИНФЕКЦИЈА ХУМАНИМ ПАПИЛОМА ВИРУСОМ (</a:t>
            </a:r>
            <a:r>
              <a:rPr lang="sr-Cyrl-R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ХПВ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68" y="3352800"/>
            <a:ext cx="5486876" cy="3084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85261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ХУМАНИ ПАПИЛОМА ВИРУС</a:t>
            </a:r>
            <a:endParaRPr lang="sr-Latn-R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sr-Cyrl-RS" sz="2200" i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  </a:t>
            </a:r>
            <a:r>
              <a:rPr lang="vi-VN" sz="2200" i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(</a:t>
            </a:r>
            <a:r>
              <a:rPr lang="vi-VN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engl. human papilloma viruses - HPV</a:t>
            </a:r>
            <a:r>
              <a:rPr lang="vi-VN" sz="2200" i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)</a:t>
            </a:r>
            <a:r>
              <a:rPr lang="vi-VN" sz="220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endParaRPr lang="sr-Cyrl-RS" sz="220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endParaRPr lang="sr-Cyrl-RS" sz="220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endParaRPr lang="sr-Latn-RS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dirty="0">
                <a:latin typeface="Calibri" pitchFamily="34" charset="0"/>
              </a:rPr>
              <a:t>У</a:t>
            </a:r>
            <a:r>
              <a:rPr lang="sr-Cyrl-RS" sz="2200" dirty="0" smtClean="0">
                <a:latin typeface="Calibri" pitchFamily="34" charset="0"/>
              </a:rPr>
              <a:t>зрочник је </a:t>
            </a:r>
            <a:r>
              <a:rPr lang="sr-Cyrl-RS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најчешће полно преносиве инфекције</a:t>
            </a:r>
            <a:r>
              <a:rPr lang="sr-Cyrl-R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sr-Cyrl-RS" sz="2200" dirty="0" smtClean="0">
                <a:latin typeface="Calibri" pitchFamily="34" charset="0"/>
              </a:rPr>
              <a:t>која погађа и </a:t>
            </a:r>
            <a:r>
              <a:rPr lang="sr-Cyrl-RS" sz="2200" dirty="0">
                <a:latin typeface="Calibri" pitchFamily="34" charset="0"/>
              </a:rPr>
              <a:t>ж</a:t>
            </a:r>
            <a:r>
              <a:rPr lang="sr-Cyrl-RS" sz="2200" dirty="0" smtClean="0">
                <a:latin typeface="Calibri" pitchFamily="34" charset="0"/>
              </a:rPr>
              <a:t>ене </a:t>
            </a:r>
            <a:r>
              <a:rPr lang="sr-Cyrl-RS" sz="2200" smtClean="0">
                <a:latin typeface="Calibri" pitchFamily="34" charset="0"/>
              </a:rPr>
              <a:t>и мушкарце</a:t>
            </a:r>
          </a:p>
          <a:p>
            <a:endParaRPr lang="en-US" sz="22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dirty="0" smtClean="0">
                <a:latin typeface="Calibri" pitchFamily="34" charset="0"/>
              </a:rPr>
              <a:t>Постоји више од 130 типова </a:t>
            </a:r>
            <a:r>
              <a:rPr lang="sr-Cyrl-RS" sz="2200" dirty="0" err="1" smtClean="0">
                <a:latin typeface="Calibri" pitchFamily="34" charset="0"/>
              </a:rPr>
              <a:t>ХПВ</a:t>
            </a:r>
            <a:r>
              <a:rPr lang="sr-Cyrl-RS" sz="2200" dirty="0" smtClean="0">
                <a:latin typeface="Calibri" pitchFamily="34" charset="0"/>
              </a:rPr>
              <a:t>-а</a:t>
            </a:r>
            <a:r>
              <a:rPr lang="en-US" sz="2200" dirty="0" smtClean="0">
                <a:latin typeface="Calibri" pitchFamily="34" charset="0"/>
                <a:cs typeface="Tahoma" pitchFamily="34" charset="0"/>
              </a:rPr>
              <a:t>, </a:t>
            </a:r>
            <a:r>
              <a:rPr lang="sr-Cyrl-RS" sz="2200" dirty="0" smtClean="0">
                <a:latin typeface="Calibri" pitchFamily="34" charset="0"/>
                <a:cs typeface="Tahoma" pitchFamily="34" charset="0"/>
              </a:rPr>
              <a:t>а око 40 их је повезано са инфекцијом слузокожа полних органа мушкараца </a:t>
            </a:r>
            <a:r>
              <a:rPr lang="sr-Cyrl-RS" sz="2200" smtClean="0">
                <a:latin typeface="Calibri" pitchFamily="34" charset="0"/>
                <a:cs typeface="Tahoma" pitchFamily="34" charset="0"/>
              </a:rPr>
              <a:t>и жена</a:t>
            </a:r>
          </a:p>
          <a:p>
            <a:endParaRPr lang="sr-Latn-CS" sz="2200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b="1" dirty="0" err="1" smtClean="0">
                <a:latin typeface="Calibri" pitchFamily="34" charset="0"/>
              </a:rPr>
              <a:t>Нискоризични</a:t>
            </a:r>
            <a:r>
              <a:rPr lang="sr-Cyrl-RS" sz="2200" b="1" dirty="0" smtClean="0">
                <a:latin typeface="Calibri" pitchFamily="34" charset="0"/>
              </a:rPr>
              <a:t> типови </a:t>
            </a:r>
            <a:r>
              <a:rPr lang="sr-Cyrl-RS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(6 и 11) </a:t>
            </a:r>
            <a:r>
              <a:rPr lang="sr-Cyrl-RS" sz="2200" dirty="0" smtClean="0">
                <a:latin typeface="Calibri" pitchFamily="34" charset="0"/>
              </a:rPr>
              <a:t>изазивају настанак гениталних брадавица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105400"/>
            <a:ext cx="8271731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 99,7% случајева рака грлића материце постоји </a:t>
            </a:r>
            <a:r>
              <a:rPr lang="sr-Cyrl-RS" sz="2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ХПВ</a:t>
            </a:r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инфекција!</a:t>
            </a:r>
          </a:p>
          <a:p>
            <a:pPr algn="ctr"/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 чак 70% случајева узрочник је неки од високо ризичних типова ХПВ-а (16 и 18), који су доказано онкогени!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286000" cy="128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7000">
        <p14:reveal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2|0.1|0.2|0.1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7|0.2|0.2|0.2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4|0.3|0.6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9AD9D5"/>
      </a:accent4>
      <a:accent5>
        <a:srgbClr val="477575"/>
      </a:accent5>
      <a:accent6>
        <a:srgbClr val="9E5E9B"/>
      </a:accent6>
      <a:hlink>
        <a:srgbClr val="4A856C"/>
      </a:hlink>
      <a:folHlink>
        <a:srgbClr val="9AD9D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11721</TotalTime>
  <Words>1317</Words>
  <Application>Microsoft Office PowerPoint</Application>
  <PresentationFormat>On-screen Show (4:3)</PresentationFormat>
  <Paragraphs>251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Courier New</vt:lpstr>
      <vt:lpstr>Tahoma</vt:lpstr>
      <vt:lpstr>Trebuchet MS</vt:lpstr>
      <vt:lpstr>Wingdings</vt:lpstr>
      <vt:lpstr>Wingdings 2</vt:lpstr>
      <vt:lpstr>Wingdings 3</vt:lpstr>
      <vt:lpstr>Ion</vt:lpstr>
      <vt:lpstr>XVII ЕВРОПСКА НЕДЕЉА ПРЕВЕНЦИЈЕ РАКА ГРЛИЋА МАТЕРИЦЕ</vt:lpstr>
      <vt:lpstr>ШТА ЈЕ РАК ГРЛИЋА МАТЕРИЦЕ?</vt:lpstr>
      <vt:lpstr> УПОЗОРАВАЈУЋИ  ЗНАЦИ И СИМПТОМИ …</vt:lpstr>
      <vt:lpstr>ТРЕБА ДА ЗНАТЕ ДА…</vt:lpstr>
      <vt:lpstr>       СРБИЈА…</vt:lpstr>
      <vt:lpstr> БЕОГРАД...</vt:lpstr>
      <vt:lpstr>ФАКТОРИ РИЗИКА</vt:lpstr>
      <vt:lpstr>PowerPoint Presentation</vt:lpstr>
      <vt:lpstr>PowerPoint Presentation</vt:lpstr>
      <vt:lpstr>ГЕНИТАЛНА ХПВ ИНФЕКЦИЈА</vt:lpstr>
      <vt:lpstr>ПУШЕЊЕ ИЛИ ЗДРАВЉЕ…?</vt:lpstr>
      <vt:lpstr>СЕКСУАЛНО ПОНАШАЊЕ</vt:lpstr>
      <vt:lpstr> СМАЊЕН ИМУНОЛОШКИ ОДГОВОР</vt:lpstr>
      <vt:lpstr>КОЈЕ СУ ЖЕНЕ У ГРУПИ ВИСОКОГ РИЗИКА?</vt:lpstr>
      <vt:lpstr>ДА ЛИ СЕ РАК ГРЛИЋА МАТЕРИЦЕ МОЖЕ СПРЕЧИТИ?</vt:lpstr>
      <vt:lpstr>                     ПРЕВЕНЦИЈА   ПРИМАРНА               СЕКУНДАРНА</vt:lpstr>
      <vt:lpstr>ХПВ ВАКЦИНА</vt:lpstr>
      <vt:lpstr>РЕДОВНИ ГИНЕКОЛОШКИ ПРЕГЛЕДИ  </vt:lpstr>
      <vt:lpstr>ШТА ПОДРАЗУМЕВА ПРЕВЕНТИВНИ ГИНЕКОЛОШКИ ПРЕГЛЕД?</vt:lpstr>
      <vt:lpstr>ШТА ЈЕ ПАПАНИКОЛАУ ТЕСТ?</vt:lpstr>
      <vt:lpstr>СКРИНИНГ-ПРЕПОРУКЕ</vt:lpstr>
      <vt:lpstr>БОРБА ПРОТИВ РАКА ГРЛИЋА МАТЕРИЦЕ</vt:lpstr>
      <vt:lpstr>НАЦИОНАЛНИ ПРОГРАМ ЗА ПРЕВЕНЦИЈУ РАКА ГРЛИЋА МАТЕРИЦЕ</vt:lpstr>
      <vt:lpstr>ИМАЈТЕ НА УМУ ДА…</vt:lpstr>
      <vt:lpstr>СМАЊИТЕ РИЗИК!</vt:lpstr>
      <vt:lpstr>АКО ВЕЋ ЗНАТЕ...</vt:lpstr>
      <vt:lpstr>ШТА ВАС СПРЕЧАВА…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nedelja prevencije raka grlića materice</dc:title>
  <dc:creator>andjelka.brkovic</dc:creator>
  <cp:lastModifiedBy>Marija Markovic</cp:lastModifiedBy>
  <cp:revision>774</cp:revision>
  <dcterms:created xsi:type="dcterms:W3CDTF">2012-01-16T07:47:18Z</dcterms:created>
  <dcterms:modified xsi:type="dcterms:W3CDTF">2023-01-16T10:29:04Z</dcterms:modified>
</cp:coreProperties>
</file>