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6" autoAdjust="0"/>
    <p:restoredTop sz="94660"/>
  </p:normalViewPr>
  <p:slideViewPr>
    <p:cSldViewPr snapToGrid="0">
      <p:cViewPr varScale="1">
        <p:scale>
          <a:sx n="88" d="100"/>
          <a:sy n="88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C7673-A9B0-4AEE-B86E-297570C9FDD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296FD-F8B5-4108-97C9-828410E72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64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DFD2-8A45-498F-B709-F90A02C694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4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DFD2-8A45-498F-B709-F90A02C694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80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DFD2-8A45-498F-B709-F90A02C694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16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Откривањем рака дојке у раној фази болести ствара</a:t>
            </a:r>
            <a:r>
              <a:rPr lang="sr-Cyrl-RS" baseline="0" dirty="0" smtClean="0"/>
              <a:t> се могућност за његово ефикасно лечење-правовременом применом одговарајуће савремене терапије и даљим континуираним третманом могуће је спасити пуно живота и значајно унапредити квалитет живота оболелих жена.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DFD2-8A45-498F-B709-F90A02C694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46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DFD2-8A45-498F-B709-F90A02C694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77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DFD2-8A45-498F-B709-F90A02C6944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22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DFD2-8A45-498F-B709-F90A02C694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02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DFD2-8A45-498F-B709-F90A02C694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89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DFD2-8A45-498F-B709-F90A02C694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25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DFD2-8A45-498F-B709-F90A02C694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5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DFD2-8A45-498F-B709-F90A02C694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69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DFD2-8A45-498F-B709-F90A02C694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2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DFD2-8A45-498F-B709-F90A02C694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78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DFD2-8A45-498F-B709-F90A02C694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7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41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86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79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21"/>
            <a:ext cx="12192000" cy="69089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664" y="365125"/>
            <a:ext cx="11144249" cy="1325563"/>
          </a:xfrm>
        </p:spPr>
        <p:txBody>
          <a:bodyPr>
            <a:normAutofit/>
          </a:bodyPr>
          <a:lstStyle>
            <a:lvl1pPr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664" y="1825624"/>
            <a:ext cx="11144249" cy="450986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749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46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43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0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37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83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2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3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9332" y="365125"/>
            <a:ext cx="9414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C98C9-DB78-43FE-83FC-83F388EE717A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20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07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82614" y="140494"/>
            <a:ext cx="9771186" cy="1325563"/>
          </a:xfrm>
        </p:spPr>
        <p:txBody>
          <a:bodyPr/>
          <a:lstStyle/>
          <a:p>
            <a:pPr algn="l" eaLnBrk="1" hangingPunct="1">
              <a:defRPr/>
            </a:pPr>
            <a:r>
              <a:rPr lang="sr-Cyrl-RS" dirty="0" smtClean="0"/>
              <a:t>ИМАЈТЕ НА УМУ ДА…</a:t>
            </a:r>
            <a:endParaRPr lang="es-ES" dirty="0" smtClean="0">
              <a:latin typeface="+mn-lt"/>
            </a:endParaRPr>
          </a:p>
        </p:txBody>
      </p:sp>
      <p:pic>
        <p:nvPicPr>
          <p:cNvPr id="1024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557339"/>
            <a:ext cx="78089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2614" y="1374776"/>
            <a:ext cx="8761537" cy="4968875"/>
          </a:xfrm>
        </p:spPr>
        <p:txBody>
          <a:bodyPr/>
          <a:lstStyle/>
          <a:p>
            <a:pPr marL="0" indent="0">
              <a:buNone/>
              <a:defRPr/>
            </a:pPr>
            <a:endParaRPr lang="ru-RU" sz="2800" dirty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endParaRPr lang="ru-RU" sz="2800" dirty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endParaRPr lang="ru-RU" sz="2800" dirty="0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2800" dirty="0"/>
              <a:t>...иако ризик </a:t>
            </a:r>
            <a:r>
              <a:rPr lang="ru-RU" sz="2800" b="1" dirty="0"/>
              <a:t>РАСТЕ</a:t>
            </a:r>
            <a:r>
              <a:rPr lang="ru-RU" sz="2800" dirty="0"/>
              <a:t> после 40. године, обољење  се може јавити и раније...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2800" dirty="0"/>
              <a:t>...се може јавити и без присутног иједног познатог фактора ризика...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2800" dirty="0"/>
              <a:t>... у почетној фази, болест не даје никакве симптоме...</a:t>
            </a:r>
          </a:p>
          <a:p>
            <a:pPr marL="0" indent="0">
              <a:buNone/>
              <a:defRPr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82713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6" y="333952"/>
            <a:ext cx="9771186" cy="132556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sr-Cyrl-RS" sz="3600" dirty="0" smtClean="0">
                <a:latin typeface="+mn-lt"/>
              </a:rPr>
              <a:t>МИСЛИТЕ НА ВРЕМЕ…</a:t>
            </a:r>
            <a:endParaRPr lang="es-ES" sz="3600" dirty="0" smtClean="0">
              <a:latin typeface="+mn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6" y="1417639"/>
            <a:ext cx="10008465" cy="5106987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ru-RU" sz="2400" dirty="0"/>
              <a:t>Храните се правилно...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ru-RU" sz="2400" dirty="0"/>
              <a:t>Одржавајте одговарајућу телесну тежину...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ru-RU" sz="2400" dirty="0"/>
              <a:t>Будите физички активни...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ru-RU" sz="2400" dirty="0"/>
              <a:t>Уколико сте пушач, оставите цигарете! </a:t>
            </a:r>
          </a:p>
          <a:p>
            <a:pPr marL="0" indent="0" algn="ctr">
              <a:buNone/>
              <a:defRPr/>
            </a:pPr>
            <a:r>
              <a:rPr lang="ru-RU" sz="3600" dirty="0">
                <a:solidFill>
                  <a:srgbClr val="FFFF00"/>
                </a:solidFill>
              </a:rPr>
              <a:t>АЛИ НЕ ЗАБОРАВИТЕ</a:t>
            </a:r>
          </a:p>
          <a:p>
            <a:pPr marL="0" indent="0">
              <a:buNone/>
              <a:defRPr/>
            </a:pPr>
            <a:r>
              <a:rPr lang="ru-RU" sz="2400" dirty="0"/>
              <a:t>Редовни превентивни прегледи су једини поуздан начин за откривање рака дојке у раној фази!</a:t>
            </a:r>
          </a:p>
          <a:p>
            <a:pPr marL="0" indent="0">
              <a:buNone/>
              <a:defRPr/>
            </a:pPr>
            <a:endParaRPr lang="ru-RU" sz="2400" dirty="0"/>
          </a:p>
          <a:p>
            <a:pPr marL="0" indent="0">
              <a:buNone/>
              <a:defRPr/>
            </a:pPr>
            <a:r>
              <a:rPr lang="ru-RU" sz="2400" dirty="0"/>
              <a:t>Рано откривена болест = добра прогноза у 90% случајева!!!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14520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913" y="365125"/>
            <a:ext cx="10463893" cy="1325563"/>
          </a:xfrm>
        </p:spPr>
        <p:txBody>
          <a:bodyPr/>
          <a:lstStyle/>
          <a:p>
            <a:pPr algn="l" eaLnBrk="1" hangingPunct="1">
              <a:defRPr/>
            </a:pPr>
            <a:r>
              <a:rPr lang="sr-Cyrl-RS" sz="4000" dirty="0">
                <a:latin typeface="+mn-lt"/>
              </a:rPr>
              <a:t>Шта је „организовани </a:t>
            </a:r>
            <a:r>
              <a:rPr lang="sr-Cyrl-RS" sz="4000" dirty="0" err="1">
                <a:latin typeface="+mn-lt"/>
              </a:rPr>
              <a:t>скрининг</a:t>
            </a:r>
            <a:r>
              <a:rPr lang="sr-Cyrl-RS" sz="4000" dirty="0">
                <a:latin typeface="+mn-lt"/>
              </a:rPr>
              <a:t>“?</a:t>
            </a:r>
            <a:endParaRPr lang="es-ES" sz="4000" dirty="0">
              <a:latin typeface="+mn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743" y="1890714"/>
            <a:ext cx="10472057" cy="4613996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/>
              <a:t>Скрининг</a:t>
            </a:r>
            <a:r>
              <a:rPr lang="en-US" sz="2400" dirty="0"/>
              <a:t> je </a:t>
            </a:r>
            <a:r>
              <a:rPr lang="en-US" sz="2400" dirty="0" err="1"/>
              <a:t>прелиминарно</a:t>
            </a:r>
            <a:r>
              <a:rPr lang="en-US" sz="2400" dirty="0"/>
              <a:t> </a:t>
            </a:r>
            <a:r>
              <a:rPr lang="en-US" sz="2400" dirty="0" err="1"/>
              <a:t>откривање</a:t>
            </a:r>
            <a:r>
              <a:rPr lang="en-US" sz="2400" dirty="0"/>
              <a:t> </a:t>
            </a:r>
            <a:r>
              <a:rPr lang="en-US" sz="2400" dirty="0" err="1"/>
              <a:t>до</a:t>
            </a:r>
            <a:r>
              <a:rPr lang="en-US" sz="2400" dirty="0"/>
              <a:t> </a:t>
            </a:r>
            <a:r>
              <a:rPr lang="en-US" sz="2400" dirty="0" err="1"/>
              <a:t>тада</a:t>
            </a:r>
            <a:r>
              <a:rPr lang="en-US" sz="2400" dirty="0"/>
              <a:t> </a:t>
            </a:r>
            <a:r>
              <a:rPr lang="en-US" sz="2400" dirty="0" err="1"/>
              <a:t>непрепознатих</a:t>
            </a:r>
            <a:r>
              <a:rPr lang="en-US" sz="2400" dirty="0"/>
              <a:t> </a:t>
            </a:r>
            <a:r>
              <a:rPr lang="en-US" sz="2400" dirty="0" err="1"/>
              <a:t>поремећаја</a:t>
            </a:r>
            <a:r>
              <a:rPr lang="en-US" sz="2400" dirty="0"/>
              <a:t> </a:t>
            </a:r>
            <a:r>
              <a:rPr lang="en-US" sz="2400" dirty="0" err="1"/>
              <a:t>здравља</a:t>
            </a:r>
            <a:r>
              <a:rPr lang="en-US" sz="2400" dirty="0"/>
              <a:t> у </a:t>
            </a:r>
            <a:r>
              <a:rPr lang="en-US" sz="2400" dirty="0" err="1"/>
              <a:t>фази</a:t>
            </a:r>
            <a:r>
              <a:rPr lang="en-US" sz="2400" dirty="0"/>
              <a:t> </a:t>
            </a:r>
            <a:r>
              <a:rPr lang="en-US" sz="2400" dirty="0" err="1"/>
              <a:t>када</a:t>
            </a:r>
            <a:r>
              <a:rPr lang="en-US" sz="2400" dirty="0"/>
              <a:t> </a:t>
            </a:r>
            <a:r>
              <a:rPr lang="en-US" sz="2400" dirty="0" err="1"/>
              <a:t>нема</a:t>
            </a:r>
            <a:r>
              <a:rPr lang="en-US" sz="2400" dirty="0"/>
              <a:t> </a:t>
            </a:r>
            <a:r>
              <a:rPr lang="en-US" sz="2400" dirty="0" err="1"/>
              <a:t>никаквих</a:t>
            </a:r>
            <a:r>
              <a:rPr lang="en-US" sz="2400" dirty="0"/>
              <a:t> </a:t>
            </a:r>
            <a:r>
              <a:rPr lang="en-US" sz="2400" dirty="0" err="1"/>
              <a:t>симптома</a:t>
            </a:r>
            <a:r>
              <a:rPr lang="en-US" sz="2400" dirty="0"/>
              <a:t> </a:t>
            </a:r>
            <a:r>
              <a:rPr lang="en-US" sz="2400" dirty="0" err="1"/>
              <a:t>болести</a:t>
            </a:r>
            <a:r>
              <a:rPr lang="en-US" sz="2400" dirty="0"/>
              <a:t>, </a:t>
            </a:r>
            <a:r>
              <a:rPr lang="en-US" sz="2400" dirty="0" err="1"/>
              <a:t>уз</a:t>
            </a:r>
            <a:r>
              <a:rPr lang="en-US" sz="2400" dirty="0"/>
              <a:t> </a:t>
            </a:r>
            <a:r>
              <a:rPr lang="en-US" sz="2400" dirty="0" err="1"/>
              <a:t>помоћ</a:t>
            </a:r>
            <a:r>
              <a:rPr lang="en-US" sz="2400" dirty="0"/>
              <a:t> </a:t>
            </a:r>
            <a:r>
              <a:rPr lang="en-US" sz="2400" dirty="0" err="1"/>
              <a:t>лако</a:t>
            </a:r>
            <a:r>
              <a:rPr lang="en-US" sz="2400" dirty="0"/>
              <a:t> и </a:t>
            </a:r>
            <a:r>
              <a:rPr lang="en-US" sz="2400" dirty="0" err="1"/>
              <a:t>брзо</a:t>
            </a:r>
            <a:r>
              <a:rPr lang="en-US" sz="2400" dirty="0"/>
              <a:t> </a:t>
            </a:r>
            <a:r>
              <a:rPr lang="en-US" sz="2400" dirty="0" err="1"/>
              <a:t>применљивих</a:t>
            </a:r>
            <a:r>
              <a:rPr lang="en-US" sz="2400" dirty="0"/>
              <a:t> </a:t>
            </a:r>
            <a:r>
              <a:rPr lang="en-US" sz="2400" dirty="0" err="1"/>
              <a:t>поступака</a:t>
            </a:r>
            <a:r>
              <a:rPr lang="en-US" sz="2400" dirty="0"/>
              <a:t> (</a:t>
            </a:r>
            <a:r>
              <a:rPr lang="en-US" sz="2400" dirty="0" err="1"/>
              <a:t>тестова</a:t>
            </a:r>
            <a:r>
              <a:rPr lang="en-US" sz="2400" dirty="0" smtClean="0"/>
              <a:t>)</a:t>
            </a:r>
            <a:r>
              <a:rPr lang="sr-Cyrl-RS" sz="2400" dirty="0" smtClean="0"/>
              <a:t>.</a:t>
            </a:r>
            <a:endParaRPr lang="sr-Cyrl-RS" sz="2400" dirty="0"/>
          </a:p>
          <a:p>
            <a:pPr marL="0" indent="0">
              <a:buNone/>
              <a:defRPr/>
            </a:pPr>
            <a:endParaRPr lang="sr-Cyrl-RS" sz="2400" dirty="0" smtClean="0"/>
          </a:p>
          <a:p>
            <a:pPr marL="0" indent="0">
              <a:buNone/>
              <a:defRPr/>
            </a:pPr>
            <a:endParaRPr lang="sr-Cyrl-RS" sz="2400" dirty="0"/>
          </a:p>
          <a:p>
            <a:pPr eaLnBrk="1" hangingPunct="1">
              <a:defRPr/>
            </a:pPr>
            <a:r>
              <a:rPr lang="ru-RU" sz="2400" dirty="0"/>
              <a:t>Позивање жена 50-69 година старости</a:t>
            </a:r>
          </a:p>
          <a:p>
            <a:pPr eaLnBrk="1" hangingPunct="1">
              <a:defRPr/>
            </a:pPr>
            <a:r>
              <a:rPr lang="ru-RU" sz="2400" dirty="0"/>
              <a:t>Радиографски преглед дојки = МАМОГРАФИЈА</a:t>
            </a:r>
          </a:p>
          <a:p>
            <a:pPr eaLnBrk="1" hangingPunct="1">
              <a:defRPr/>
            </a:pPr>
            <a:r>
              <a:rPr lang="ru-RU" sz="2400" dirty="0"/>
              <a:t>Једанпут у 2 године</a:t>
            </a:r>
          </a:p>
          <a:p>
            <a:pPr marL="0" indent="0">
              <a:buNone/>
              <a:defRPr/>
            </a:pPr>
            <a:endParaRPr lang="es-E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2445" y="4335759"/>
            <a:ext cx="2015828" cy="20158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414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82614" y="231776"/>
            <a:ext cx="9771186" cy="1325563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4000" dirty="0">
                <a:latin typeface="+mn-lt"/>
              </a:rPr>
              <a:t>Скрининг на рак дојке у Србији</a:t>
            </a:r>
            <a:endParaRPr lang="es-ES" sz="4000" dirty="0">
              <a:latin typeface="+mn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2614" y="1557339"/>
            <a:ext cx="8628186" cy="496728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en-US" sz="2000" dirty="0"/>
              <a:t>Спроводи се од децембра 2012. године</a:t>
            </a:r>
          </a:p>
          <a:p>
            <a:pPr eaLnBrk="1" hangingPunct="1"/>
            <a:r>
              <a:rPr lang="ru-RU" altLang="en-US" sz="2000" dirty="0"/>
              <a:t>35 општина/домова здравља </a:t>
            </a:r>
          </a:p>
          <a:p>
            <a:pPr eaLnBrk="1" hangingPunct="1"/>
            <a:r>
              <a:rPr lang="ru-RU" altLang="en-US" sz="2000" dirty="0"/>
              <a:t>21 мобилни мамограф</a:t>
            </a:r>
          </a:p>
          <a:p>
            <a:pPr eaLnBrk="1" hangingPunct="1"/>
            <a:endParaRPr lang="sr-Latn-RS" altLang="en-US" sz="2000" dirty="0"/>
          </a:p>
          <a:p>
            <a:pPr eaLnBrk="1" hangingPunct="1"/>
            <a:r>
              <a:rPr lang="sr-Cyrl-RS" altLang="en-US" sz="2000" dirty="0"/>
              <a:t>Домови здравља/општине у Београду</a:t>
            </a:r>
          </a:p>
          <a:p>
            <a:pPr eaLnBrk="1" hangingPunct="1"/>
            <a:r>
              <a:rPr lang="ru-RU" altLang="en-US" sz="1600" dirty="0"/>
              <a:t>Нови Београд</a:t>
            </a:r>
          </a:p>
          <a:p>
            <a:pPr eaLnBrk="1" hangingPunct="1"/>
            <a:r>
              <a:rPr lang="ru-RU" altLang="en-US" sz="1600" dirty="0"/>
              <a:t>Раковица</a:t>
            </a:r>
          </a:p>
          <a:p>
            <a:pPr eaLnBrk="1" hangingPunct="1"/>
            <a:r>
              <a:rPr lang="ru-RU" altLang="en-US" sz="1600" dirty="0"/>
              <a:t>Звездара</a:t>
            </a:r>
          </a:p>
          <a:p>
            <a:pPr eaLnBrk="1" hangingPunct="1"/>
            <a:r>
              <a:rPr lang="ru-RU" altLang="en-US" sz="1600" dirty="0"/>
              <a:t>Лазаревац</a:t>
            </a:r>
          </a:p>
          <a:p>
            <a:pPr eaLnBrk="1" hangingPunct="1"/>
            <a:r>
              <a:rPr lang="ru-RU" altLang="en-US" sz="1600" dirty="0"/>
              <a:t>Палилула</a:t>
            </a:r>
          </a:p>
          <a:p>
            <a:pPr eaLnBrk="1" hangingPunct="1"/>
            <a:r>
              <a:rPr lang="ru-RU" altLang="en-US" sz="1600" dirty="0"/>
              <a:t>Стари град</a:t>
            </a:r>
          </a:p>
          <a:p>
            <a:pPr eaLnBrk="1" hangingPunct="1"/>
            <a:r>
              <a:rPr lang="ru-RU" altLang="en-US" sz="1600" dirty="0"/>
              <a:t>Обреновац</a:t>
            </a:r>
          </a:p>
          <a:p>
            <a:pPr eaLnBrk="1" hangingPunct="1"/>
            <a:r>
              <a:rPr lang="ru-RU" altLang="en-US" sz="1600" dirty="0"/>
              <a:t>Земун </a:t>
            </a:r>
            <a:endParaRPr lang="en-US" altLang="en-US" sz="1600" dirty="0" smtClean="0"/>
          </a:p>
          <a:p>
            <a:pPr eaLnBrk="1" hangingPunct="1"/>
            <a:r>
              <a:rPr lang="ru-RU" altLang="en-US" sz="1600" dirty="0" smtClean="0"/>
              <a:t>Сурчин</a:t>
            </a:r>
            <a:endParaRPr lang="es-ES" altLang="en-US" sz="1600" dirty="0"/>
          </a:p>
        </p:txBody>
      </p:sp>
      <p:pic>
        <p:nvPicPr>
          <p:cNvPr id="1331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4212649"/>
            <a:ext cx="3176587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82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1" y="365125"/>
            <a:ext cx="10736036" cy="1325563"/>
          </a:xfrm>
        </p:spPr>
        <p:txBody>
          <a:bodyPr>
            <a:normAutofit/>
          </a:bodyPr>
          <a:lstStyle/>
          <a:p>
            <a:r>
              <a:rPr lang="sr-Cyrl-RS" sz="3600" dirty="0" smtClean="0">
                <a:latin typeface="+mn-lt"/>
              </a:rPr>
              <a:t>Зашто је важно и непоходно рано откривање рака дојке?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2530705"/>
            <a:ext cx="10863943" cy="3297218"/>
          </a:xfrm>
        </p:spPr>
        <p:txBody>
          <a:bodyPr/>
          <a:lstStyle/>
          <a:p>
            <a:r>
              <a:rPr lang="sr-Cyrl-RS" dirty="0" smtClean="0"/>
              <a:t>Откривањем рака дојке у раној фази болести-ефикасно лечење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85% новодијагностикованих карцинома-означени као рани</a:t>
            </a:r>
            <a:r>
              <a:rPr lang="en-US" dirty="0" smtClean="0"/>
              <a:t> </a:t>
            </a:r>
            <a:r>
              <a:rPr lang="sr-Cyrl-RS" dirty="0" smtClean="0"/>
              <a:t>карциноми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15% жена буде са узнапредовалим метастатским карциномом дојке</a:t>
            </a:r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8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93005" y="0"/>
            <a:ext cx="9771186" cy="132556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sr-Cyrl-RS" sz="3600" dirty="0" smtClean="0">
                <a:latin typeface="+mn-lt"/>
              </a:rPr>
              <a:t>Будите одговорне према себи!</a:t>
            </a:r>
            <a:endParaRPr lang="es-ES" sz="3600" dirty="0" smtClean="0">
              <a:latin typeface="+mn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268413"/>
            <a:ext cx="10151918" cy="5256212"/>
          </a:xfrm>
        </p:spPr>
        <p:txBody>
          <a:bodyPr/>
          <a:lstStyle/>
          <a:p>
            <a:pPr marL="0" indent="0">
              <a:buNone/>
              <a:defRPr/>
            </a:pPr>
            <a:endParaRPr lang="sr-Cyrl-RS" sz="2000" dirty="0"/>
          </a:p>
          <a:p>
            <a:pPr marL="0" indent="0">
              <a:buNone/>
              <a:defRPr/>
            </a:pPr>
            <a:endParaRPr lang="sr-Cyrl-RS" sz="2000" dirty="0"/>
          </a:p>
          <a:p>
            <a:pPr marL="0" indent="0">
              <a:buNone/>
              <a:defRPr/>
            </a:pPr>
            <a:endParaRPr lang="sr-Latn-RS" sz="2000" dirty="0"/>
          </a:p>
          <a:p>
            <a:pPr marL="0" indent="0">
              <a:buNone/>
              <a:defRPr/>
            </a:pPr>
            <a:endParaRPr lang="sr-Cyrl-RS" sz="2000" dirty="0"/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ru-RU" sz="2400" dirty="0"/>
              <a:t>После 30. године живота, уз редован самопреглед: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ru-RU" sz="2000" dirty="0"/>
              <a:t>Превентивни клинички преглед код лекара обављајте једном годишње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ru-RU" sz="2000" dirty="0"/>
              <a:t>Ултразвучни преглед дојки урадите по препоруци лекара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ru-RU" sz="2000" dirty="0"/>
              <a:t>Мамографију урадите једном до 50. године живота</a:t>
            </a:r>
          </a:p>
          <a:p>
            <a:pPr marL="0" indent="0">
              <a:buNone/>
              <a:defRPr/>
            </a:pPr>
            <a:endParaRPr lang="sr-Cyrl-RS" sz="2000" dirty="0"/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sr-Cyrl-RS" sz="2400" dirty="0"/>
              <a:t>После 50. године живота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ru-RU" sz="2000" dirty="0"/>
              <a:t>Мамографију редовно обављајте на сваке две године!</a:t>
            </a:r>
          </a:p>
          <a:p>
            <a:pPr marL="0" indent="0">
              <a:buNone/>
              <a:defRPr/>
            </a:pPr>
            <a:endParaRPr lang="es-ES" sz="2000" dirty="0"/>
          </a:p>
        </p:txBody>
      </p:sp>
      <p:sp>
        <p:nvSpPr>
          <p:cNvPr id="2" name="Rounded Rectangle 1"/>
          <p:cNvSpPr/>
          <p:nvPr/>
        </p:nvSpPr>
        <p:spPr>
          <a:xfrm>
            <a:off x="1628403" y="1478520"/>
            <a:ext cx="8517082" cy="746125"/>
          </a:xfrm>
          <a:prstGeom prst="roundRect">
            <a:avLst/>
          </a:prstGeom>
          <a:solidFill>
            <a:srgbClr val="F9E2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FF0066"/>
                </a:solidFill>
              </a:rPr>
              <a:t>Самопреглед дојки радите једном месечно!!!</a:t>
            </a:r>
            <a:endParaRPr lang="en-US" sz="2800" dirty="0">
              <a:solidFill>
                <a:srgbClr val="FF006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736" y="3698302"/>
            <a:ext cx="3107923" cy="303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2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5099" y="1623439"/>
            <a:ext cx="9542318" cy="4794250"/>
          </a:xfrm>
        </p:spPr>
        <p:txBody>
          <a:bodyPr/>
          <a:lstStyle/>
          <a:p>
            <a:pPr marL="0" indent="0">
              <a:buNone/>
            </a:pPr>
            <a:r>
              <a:rPr lang="ru-RU" altLang="en-US" sz="5400" dirty="0">
                <a:solidFill>
                  <a:srgbClr val="FFFF00"/>
                </a:solidFill>
              </a:rPr>
              <a:t>Одвојите један дан за здравље – одазовите се програму за рано откривање рака </a:t>
            </a:r>
            <a:r>
              <a:rPr lang="ru-RU" altLang="en-US" sz="5400" dirty="0" smtClean="0">
                <a:solidFill>
                  <a:srgbClr val="FFFF00"/>
                </a:solidFill>
              </a:rPr>
              <a:t>дојке! </a:t>
            </a:r>
            <a:endParaRPr lang="es-ES" alt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8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sr-Cyrl-RS" sz="3600" dirty="0" smtClean="0">
                <a:latin typeface="+mn-lt"/>
              </a:rPr>
              <a:t>РАК ДОЈКЕ</a:t>
            </a:r>
            <a:endParaRPr lang="es-ES" sz="3600" dirty="0" smtClean="0">
              <a:latin typeface="+mn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2614" y="1428028"/>
            <a:ext cx="9982468" cy="4913312"/>
          </a:xfrm>
        </p:spPr>
        <p:txBody>
          <a:bodyPr/>
          <a:lstStyle/>
          <a:p>
            <a:pPr eaLnBrk="1" hangingPunct="1">
              <a:buFont typeface="Courier New" panose="02070309020205020404" pitchFamily="49" charset="0"/>
              <a:buChar char="o"/>
              <a:defRPr/>
            </a:pPr>
            <a:endParaRPr lang="sr-Latn-RS" sz="2800" dirty="0"/>
          </a:p>
          <a:p>
            <a:pPr marL="0" indent="0" eaLnBrk="1" hangingPunct="1">
              <a:buNone/>
              <a:defRPr/>
            </a:pPr>
            <a:r>
              <a:rPr lang="sr-Cyrl-RS" sz="3200" dirty="0"/>
              <a:t>Злоћудна израслина која настаје када нормалне ћелије дојке промене својства и почну неконтролисано да се размножавају, уништавајући околно здраво ткиво.</a:t>
            </a:r>
          </a:p>
          <a:p>
            <a:pPr marL="0" indent="0">
              <a:buNone/>
              <a:defRPr/>
            </a:pPr>
            <a:endParaRPr lang="sr-Cyrl-RS" sz="32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sr-Cyrl-RS" sz="2800" dirty="0"/>
          </a:p>
          <a:p>
            <a:pPr marL="0" indent="0" algn="ctr">
              <a:buNone/>
              <a:defRPr/>
            </a:pPr>
            <a:r>
              <a:rPr lang="sr-Cyrl-RS" sz="4000" b="1" dirty="0">
                <a:solidFill>
                  <a:srgbClr val="FFFF00"/>
                </a:solidFill>
              </a:rPr>
              <a:t>Најчешћи малигни тумор у женској популацији!</a:t>
            </a:r>
            <a:endParaRPr lang="es-E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7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sr-Cyrl-RS" sz="3600" dirty="0" smtClean="0">
                <a:latin typeface="+mn-lt"/>
              </a:rPr>
              <a:t>Неки од знакова рака дојке</a:t>
            </a:r>
            <a:r>
              <a:rPr lang="sr-Latn-RS" sz="3600" dirty="0" smtClean="0">
                <a:latin typeface="+mn-lt"/>
              </a:rPr>
              <a:t>…</a:t>
            </a:r>
            <a:endParaRPr lang="es-ES" sz="3600" dirty="0" smtClean="0">
              <a:latin typeface="+mn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2614" y="1690688"/>
            <a:ext cx="9670741" cy="4897437"/>
          </a:xfrm>
        </p:spPr>
        <p:txBody>
          <a:bodyPr/>
          <a:lstStyle/>
          <a:p>
            <a:pPr eaLnBrk="1" hangingPunct="1"/>
            <a:r>
              <a:rPr lang="ru-RU" altLang="en-US" sz="2800" dirty="0"/>
              <a:t>Бол и напетост у дојци и/или у пазушној јами ван циклуса</a:t>
            </a:r>
          </a:p>
          <a:p>
            <a:pPr eaLnBrk="1" hangingPunct="1"/>
            <a:r>
              <a:rPr lang="ru-RU" altLang="en-US" sz="2800" dirty="0"/>
              <a:t>Промене у величини и изгледу саме дојке</a:t>
            </a:r>
          </a:p>
          <a:p>
            <a:pPr eaLnBrk="1" hangingPunct="1"/>
            <a:r>
              <a:rPr lang="ru-RU" altLang="en-US" sz="2800" dirty="0"/>
              <a:t>Свраб, црвенило и/или оток</a:t>
            </a:r>
          </a:p>
          <a:p>
            <a:pPr eaLnBrk="1" hangingPunct="1"/>
            <a:r>
              <a:rPr lang="ru-RU" altLang="en-US" sz="2800" dirty="0"/>
              <a:t>Задебљање или чворић</a:t>
            </a:r>
          </a:p>
          <a:p>
            <a:pPr eaLnBrk="1" hangingPunct="1"/>
            <a:r>
              <a:rPr lang="ru-RU" altLang="en-US" sz="2800" dirty="0"/>
              <a:t>Удубљење или набирање коже дојке</a:t>
            </a:r>
          </a:p>
          <a:p>
            <a:pPr eaLnBrk="1" hangingPunct="1"/>
            <a:r>
              <a:rPr lang="ru-RU" altLang="en-US" sz="2800" dirty="0"/>
              <a:t>Увлачење брадавице или промена на њеној кожи</a:t>
            </a:r>
          </a:p>
          <a:p>
            <a:pPr eaLnBrk="1" hangingPunct="1"/>
            <a:r>
              <a:rPr lang="ru-RU" altLang="en-US" sz="2800" dirty="0"/>
              <a:t>Неуобичајена секреција</a:t>
            </a:r>
          </a:p>
          <a:p>
            <a:pPr eaLnBrk="1" hangingPunct="1"/>
            <a:r>
              <a:rPr lang="ru-RU" altLang="en-US" sz="2800" dirty="0"/>
              <a:t>Бол у једној тачки дојке који не пролази</a:t>
            </a:r>
          </a:p>
          <a:p>
            <a:pPr eaLnBrk="1" hangingPunct="1"/>
            <a:endParaRPr lang="es-E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9341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r-Cyrl-RS" altLang="en-US" dirty="0" smtClean="0"/>
              <a:t>У свету…202</a:t>
            </a:r>
            <a:r>
              <a:rPr lang="sr-Latn-RS" altLang="en-US" dirty="0" smtClean="0"/>
              <a:t>2</a:t>
            </a:r>
            <a:r>
              <a:rPr lang="sr-Cyrl-RS" altLang="en-US" dirty="0" smtClean="0"/>
              <a:t>.</a:t>
            </a:r>
            <a:endParaRPr lang="es-ES" alt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2614" y="1867171"/>
            <a:ext cx="8229600" cy="4886169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sr-Cyrl-RS" sz="3600" dirty="0" smtClean="0"/>
              <a:t>2.2</a:t>
            </a:r>
            <a:r>
              <a:rPr lang="sr-Latn-RS" sz="3600" dirty="0" smtClean="0"/>
              <a:t>97</a:t>
            </a:r>
            <a:r>
              <a:rPr lang="sr-Cyrl-RS" sz="3600" dirty="0" smtClean="0"/>
              <a:t>.</a:t>
            </a:r>
            <a:r>
              <a:rPr lang="sr-Latn-RS" sz="3600" dirty="0" smtClean="0"/>
              <a:t>000</a:t>
            </a:r>
            <a:r>
              <a:rPr lang="sr-Cyrl-RS" sz="3600" dirty="0" smtClean="0"/>
              <a:t> новооболелих жена</a:t>
            </a:r>
          </a:p>
          <a:p>
            <a:pPr eaLnBrk="1" hangingPunct="1">
              <a:defRPr/>
            </a:pPr>
            <a:endParaRPr lang="sr-Cyrl-RS" dirty="0" smtClean="0"/>
          </a:p>
          <a:p>
            <a:pPr eaLnBrk="1" hangingPunct="1">
              <a:defRPr/>
            </a:pPr>
            <a:r>
              <a:rPr lang="sr-Cyrl-RS" sz="3600" dirty="0" smtClean="0"/>
              <a:t>6</a:t>
            </a:r>
            <a:r>
              <a:rPr lang="sr-Latn-RS" sz="3600" dirty="0" smtClean="0"/>
              <a:t>66</a:t>
            </a:r>
            <a:r>
              <a:rPr lang="sr-Cyrl-RS" sz="3600" dirty="0" smtClean="0"/>
              <a:t>.000 умрлих жена свих узраста</a:t>
            </a:r>
          </a:p>
          <a:p>
            <a:pPr marL="0" indent="0">
              <a:buNone/>
              <a:defRPr/>
            </a:pPr>
            <a:endParaRPr lang="sr-Cyrl-RS" dirty="0"/>
          </a:p>
          <a:p>
            <a:pPr marL="0" indent="0">
              <a:buNone/>
              <a:defRPr/>
            </a:pPr>
            <a:endParaRPr lang="sr-Cyrl-RS" dirty="0" smtClean="0"/>
          </a:p>
          <a:p>
            <a:pPr marL="0" indent="0">
              <a:buNone/>
              <a:defRPr/>
            </a:pPr>
            <a:endParaRPr lang="sr-Cyrl-RS" dirty="0"/>
          </a:p>
          <a:p>
            <a:pPr marL="0" indent="0">
              <a:buNone/>
              <a:defRPr/>
            </a:pPr>
            <a:endParaRPr lang="sr-Cyrl-RS" sz="1000" dirty="0"/>
          </a:p>
          <a:p>
            <a:pPr marL="0" indent="0">
              <a:buNone/>
              <a:defRPr/>
            </a:pPr>
            <a:endParaRPr lang="sr-Cyrl-RS" sz="1000" dirty="0"/>
          </a:p>
          <a:p>
            <a:pPr marL="0" indent="0">
              <a:buNone/>
              <a:defRPr/>
            </a:pPr>
            <a:endParaRPr lang="sr-Cyrl-RS" sz="1000" dirty="0"/>
          </a:p>
          <a:p>
            <a:pPr marL="0" indent="0" algn="ctr">
              <a:buNone/>
              <a:defRPr/>
            </a:pPr>
            <a:endParaRPr lang="sr-Cyrl-RS" sz="900" dirty="0" smtClean="0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endParaRPr lang="sr-Cyrl-RS" sz="900" dirty="0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endParaRPr lang="sr-Cyrl-RS" sz="900" dirty="0" smtClean="0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r>
              <a:rPr lang="sr-Cyrl-RS" sz="900" dirty="0" smtClean="0"/>
              <a:t>Извор</a:t>
            </a:r>
            <a:r>
              <a:rPr lang="sr-Cyrl-RS" sz="900" dirty="0"/>
              <a:t>: </a:t>
            </a:r>
            <a:r>
              <a:rPr lang="sr-Cyrl-RS" sz="900" dirty="0" smtClean="0"/>
              <a:t>Светска здравствена организација; Међународна агенција за истраживање рака</a:t>
            </a:r>
          </a:p>
          <a:p>
            <a:pPr marL="0" indent="0" algn="ctr">
              <a:buNone/>
              <a:defRPr/>
            </a:pPr>
            <a:r>
              <a:rPr lang="sr-Latn-RS" sz="900" dirty="0"/>
              <a:t>https://www.batut.org.rs/index.php?content=2788</a:t>
            </a:r>
            <a:endParaRPr lang="sr-Latn-RS" sz="900" dirty="0" smtClean="0"/>
          </a:p>
          <a:p>
            <a:pPr marL="0" indent="0" algn="ctr">
              <a:buNone/>
              <a:defRPr/>
            </a:pPr>
            <a:endParaRPr lang="sr-Cyrl-RS" sz="9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28" y="94430"/>
            <a:ext cx="1772741" cy="17727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471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Глобално гледано...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664" y="1825624"/>
            <a:ext cx="11144249" cy="4890862"/>
          </a:xfrm>
        </p:spPr>
        <p:txBody>
          <a:bodyPr/>
          <a:lstStyle/>
          <a:p>
            <a:r>
              <a:rPr lang="sr-Cyrl-RS" dirty="0" smtClean="0"/>
              <a:t>Велики јавноздавствени проблем јер доприноси: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RS" dirty="0"/>
              <a:t>ч</a:t>
            </a:r>
            <a:r>
              <a:rPr lang="sr-Cyrl-RS" dirty="0" smtClean="0"/>
              <a:t>естом обољевању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RS" dirty="0"/>
              <a:t>д</a:t>
            </a:r>
            <a:r>
              <a:rPr lang="sr-Cyrl-RS" dirty="0" smtClean="0"/>
              <a:t>уготрајном апсентизму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RS" dirty="0"/>
              <a:t>т</a:t>
            </a:r>
            <a:r>
              <a:rPr lang="sr-Cyrl-RS" dirty="0" smtClean="0"/>
              <a:t>рајној неспособности 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RS" dirty="0" smtClean="0"/>
              <a:t>превременом умирању. </a:t>
            </a:r>
          </a:p>
          <a:p>
            <a:pPr>
              <a:buFont typeface="Wingdings" panose="05000000000000000000" pitchFamily="2" charset="2"/>
              <a:buChar char="ü"/>
            </a:pPr>
            <a:endParaRPr lang="sr-Cyrl-RS" dirty="0"/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smtClean="0"/>
              <a:t>Други узрок обољевања међу малигним болестима (након рака плућа).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smtClean="0"/>
              <a:t>Пети узрок смртности због малигног процеса (након рака плућа, карцинома јетре, рака дебелог црева и малигних тумора желуца).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62943" y="6161315"/>
            <a:ext cx="785948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900" dirty="0" smtClean="0">
                <a:solidFill>
                  <a:schemeClr val="bg1"/>
                </a:solidFill>
              </a:rPr>
              <a:t>Извор: </a:t>
            </a:r>
            <a:r>
              <a:rPr lang="en-US" sz="900" dirty="0" smtClean="0">
                <a:solidFill>
                  <a:schemeClr val="bg1"/>
                </a:solidFill>
              </a:rPr>
              <a:t>chrome-extension</a:t>
            </a:r>
            <a:r>
              <a:rPr lang="en-US" sz="900" dirty="0">
                <a:solidFill>
                  <a:schemeClr val="bg1"/>
                </a:solidFill>
              </a:rPr>
              <a:t>://</a:t>
            </a:r>
            <a:r>
              <a:rPr lang="en-US" sz="900" dirty="0" err="1">
                <a:solidFill>
                  <a:schemeClr val="bg1"/>
                </a:solidFill>
              </a:rPr>
              <a:t>efaidnbmnnnibpcajpcglclefindmkaj</a:t>
            </a:r>
            <a:r>
              <a:rPr lang="en-US" sz="900" dirty="0">
                <a:solidFill>
                  <a:schemeClr val="bg1"/>
                </a:solidFill>
              </a:rPr>
              <a:t>/https://www.skriningsrbija.rs/files/File/Prirucnik_za_sprovodjenje_i_kontrolu_kvaliteta.pdf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28" y="94430"/>
            <a:ext cx="1772741" cy="17727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89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r-Cyrl-RS" altLang="en-US" dirty="0" smtClean="0"/>
              <a:t>У Европи…2022.</a:t>
            </a:r>
            <a:endParaRPr lang="es-ES" alt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2614" y="2032000"/>
            <a:ext cx="8229600" cy="469091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sr-Cyrl-RS" sz="3600" dirty="0"/>
          </a:p>
          <a:p>
            <a:pPr eaLnBrk="1" hangingPunct="1">
              <a:defRPr/>
            </a:pPr>
            <a:endParaRPr lang="sr-Cyrl-RS" sz="3600" dirty="0"/>
          </a:p>
          <a:p>
            <a:pPr marL="0" indent="0" algn="ctr">
              <a:buNone/>
              <a:defRPr/>
            </a:pPr>
            <a:endParaRPr lang="sr-Cyrl-RS" sz="900" dirty="0"/>
          </a:p>
          <a:p>
            <a:pPr marL="0" indent="0" algn="ctr">
              <a:buNone/>
              <a:defRPr/>
            </a:pPr>
            <a:endParaRPr lang="sr-Cyrl-RS" sz="900" dirty="0"/>
          </a:p>
          <a:p>
            <a:pPr marL="0" indent="0" algn="ctr">
              <a:buNone/>
              <a:defRPr/>
            </a:pPr>
            <a:endParaRPr lang="sr-Cyrl-RS" sz="900" dirty="0"/>
          </a:p>
          <a:p>
            <a:pPr marL="0" indent="0" algn="ctr">
              <a:buNone/>
              <a:defRPr/>
            </a:pPr>
            <a:endParaRPr lang="sr-Cyrl-RS" sz="900" dirty="0"/>
          </a:p>
          <a:p>
            <a:pPr marL="0" indent="0" algn="ctr">
              <a:buNone/>
              <a:defRPr/>
            </a:pPr>
            <a:endParaRPr lang="sr-Cyrl-RS" sz="900" dirty="0"/>
          </a:p>
          <a:p>
            <a:pPr eaLnBrk="1" hangingPunct="1">
              <a:defRPr/>
            </a:pPr>
            <a:endParaRPr lang="es-ES" sz="3600" dirty="0"/>
          </a:p>
        </p:txBody>
      </p:sp>
      <p:pic>
        <p:nvPicPr>
          <p:cNvPr id="614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630" y="424441"/>
            <a:ext cx="2674937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0223" y="1955800"/>
            <a:ext cx="8822150" cy="4690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r-Cyrl-RS" sz="3600" dirty="0" smtClean="0">
                <a:solidFill>
                  <a:schemeClr val="bg1"/>
                </a:solidFill>
              </a:rPr>
              <a:t>Више од пола милиона новооболелих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Cyrl-RS" sz="36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sr-Cyrl-RS" sz="3600" dirty="0" smtClean="0">
                <a:solidFill>
                  <a:schemeClr val="bg1"/>
                </a:solidFill>
              </a:rPr>
              <a:t>144.000 умрлих жена од рака дојке</a:t>
            </a:r>
          </a:p>
          <a:p>
            <a:pPr>
              <a:defRPr/>
            </a:pPr>
            <a:endParaRPr lang="sr-Cyrl-RS" sz="3600" dirty="0" smtClean="0"/>
          </a:p>
          <a:p>
            <a:pPr>
              <a:defRPr/>
            </a:pPr>
            <a:endParaRPr lang="sr-Cyrl-RS" sz="360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sr-Cyrl-RS" sz="90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sr-Cyrl-RS" sz="90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sr-Cyrl-RS" sz="90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sr-Cyrl-RS" sz="90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sr-Cyrl-RS" sz="900" dirty="0" smtClean="0"/>
          </a:p>
          <a:p>
            <a:pPr marL="0" indent="0" algn="ctr">
              <a:buNone/>
              <a:defRPr/>
            </a:pPr>
            <a:r>
              <a:rPr lang="sr-Cyrl-RS" sz="900" dirty="0" smtClean="0">
                <a:solidFill>
                  <a:schemeClr val="tx1"/>
                </a:solidFill>
              </a:rPr>
              <a:t>Извор:</a:t>
            </a:r>
            <a:r>
              <a:rPr lang="sr-Latn-RS" sz="900" dirty="0" smtClean="0">
                <a:solidFill>
                  <a:schemeClr val="tx1"/>
                </a:solidFill>
              </a:rPr>
              <a:t> </a:t>
            </a:r>
            <a:r>
              <a:rPr lang="es-ES" sz="1000" dirty="0">
                <a:solidFill>
                  <a:schemeClr val="tx1"/>
                </a:solidFill>
              </a:rPr>
              <a:t>https://www.batut.org.rs/index.php?content=2788</a:t>
            </a:r>
          </a:p>
        </p:txBody>
      </p:sp>
    </p:spTree>
    <p:extLst>
      <p:ext uri="{BB962C8B-B14F-4D97-AF65-F5344CB8AC3E}">
        <p14:creationId xmlns:p14="http://schemas.microsoft.com/office/powerpoint/2010/main" val="289058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r-Cyrl-RS" altLang="en-US" dirty="0" smtClean="0"/>
              <a:t>У Србији…2022.</a:t>
            </a:r>
            <a:endParaRPr lang="es-ES" alt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986" y="1745672"/>
            <a:ext cx="10657877" cy="502920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sr-Cyrl-RS" sz="3600" dirty="0"/>
          </a:p>
          <a:p>
            <a:pPr marL="0" indent="0" algn="ctr">
              <a:buNone/>
              <a:defRPr/>
            </a:pPr>
            <a:endParaRPr lang="sr-Latn-RS" sz="1050" dirty="0"/>
          </a:p>
          <a:p>
            <a:pPr marL="0" indent="0" algn="ctr">
              <a:buNone/>
              <a:defRPr/>
            </a:pPr>
            <a:endParaRPr lang="sr-Latn-RS" sz="1050" dirty="0"/>
          </a:p>
          <a:p>
            <a:pPr marL="0" indent="0" algn="ctr">
              <a:buNone/>
              <a:defRPr/>
            </a:pPr>
            <a:endParaRPr lang="sr-Cyrl-RS" sz="1050" dirty="0" smtClean="0"/>
          </a:p>
          <a:p>
            <a:pPr marL="0" indent="0" algn="ctr">
              <a:buNone/>
              <a:defRPr/>
            </a:pPr>
            <a:endParaRPr lang="sr-Cyrl-RS" sz="1050" dirty="0" smtClean="0"/>
          </a:p>
          <a:p>
            <a:pPr marL="0" indent="0" algn="ctr">
              <a:buNone/>
              <a:defRPr/>
            </a:pPr>
            <a:endParaRPr lang="sr-Cyrl-RS" sz="1050" dirty="0"/>
          </a:p>
          <a:p>
            <a:pPr marL="0" indent="0">
              <a:buNone/>
              <a:defRPr/>
            </a:pPr>
            <a:endParaRPr lang="sr-Cyrl-RS" sz="3600" dirty="0"/>
          </a:p>
          <a:p>
            <a:pPr marL="0" indent="0">
              <a:buNone/>
              <a:defRPr/>
            </a:pPr>
            <a:endParaRPr lang="sr-Cyrl-RS" sz="3600" dirty="0"/>
          </a:p>
          <a:p>
            <a:pPr eaLnBrk="1" hangingPunct="1">
              <a:defRPr/>
            </a:pPr>
            <a:endParaRPr lang="sr-Cyrl-RS" sz="3600" dirty="0"/>
          </a:p>
          <a:p>
            <a:pPr marL="0" indent="0" algn="ctr">
              <a:buNone/>
              <a:defRPr/>
            </a:pPr>
            <a:endParaRPr lang="sr-Cyrl-RS" sz="900" dirty="0"/>
          </a:p>
          <a:p>
            <a:pPr marL="0" indent="0" algn="ctr">
              <a:buNone/>
              <a:defRPr/>
            </a:pPr>
            <a:endParaRPr lang="sr-Cyrl-RS" sz="900" dirty="0"/>
          </a:p>
          <a:p>
            <a:pPr marL="0" indent="0" algn="ctr">
              <a:buNone/>
              <a:defRPr/>
            </a:pPr>
            <a:endParaRPr lang="sr-Cyrl-RS" sz="900" dirty="0"/>
          </a:p>
          <a:p>
            <a:pPr marL="0" indent="0" algn="ctr">
              <a:buNone/>
              <a:defRPr/>
            </a:pPr>
            <a:endParaRPr lang="sr-Cyrl-RS" sz="900" dirty="0"/>
          </a:p>
          <a:p>
            <a:pPr marL="0" indent="0" algn="ctr">
              <a:buNone/>
              <a:defRPr/>
            </a:pPr>
            <a:endParaRPr lang="sr-Cyrl-RS" sz="900" dirty="0"/>
          </a:p>
          <a:p>
            <a:pPr eaLnBrk="1" hangingPunct="1">
              <a:defRPr/>
            </a:pPr>
            <a:endParaRPr lang="es-ES" sz="3600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251" y="152257"/>
            <a:ext cx="2503487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xplosion 2 1"/>
          <p:cNvSpPr/>
          <p:nvPr/>
        </p:nvSpPr>
        <p:spPr>
          <a:xfrm>
            <a:off x="4386943" y="2519119"/>
            <a:ext cx="7336971" cy="3827251"/>
          </a:xfrm>
          <a:prstGeom prst="irregularSeal2">
            <a:avLst/>
          </a:prstGeom>
          <a:solidFill>
            <a:srgbClr val="FACEEE"/>
          </a:solidFill>
          <a:ln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Процењује се да у Србији свака </a:t>
            </a:r>
            <a:r>
              <a:rPr lang="ru-RU" sz="2400" b="1" u="sng" dirty="0">
                <a:solidFill>
                  <a:srgbClr val="EC00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ОСМА </a:t>
            </a:r>
            <a:r>
              <a:rPr lang="ru-RU" sz="2400" b="1" dirty="0">
                <a:solidFill>
                  <a:schemeClr val="tx1"/>
                </a:solidFill>
              </a:rPr>
              <a:t>жена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током живота оболи од рака дојке!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76943" y="1700644"/>
            <a:ext cx="10956966" cy="495052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sr-Cyrl-RS" sz="36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Cyrl-RS" sz="6500" dirty="0" smtClean="0">
                <a:solidFill>
                  <a:schemeClr val="bg1"/>
                </a:solidFill>
              </a:rPr>
              <a:t>водећи </a:t>
            </a:r>
            <a:r>
              <a:rPr lang="sr-Cyrl-RS" sz="6500" dirty="0" smtClean="0">
                <a:solidFill>
                  <a:schemeClr val="bg1"/>
                </a:solidFill>
              </a:rPr>
              <a:t>малигни тумор у обољевању и умирању жена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Cyrl-RS" sz="65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6500" dirty="0">
                <a:solidFill>
                  <a:schemeClr val="bg1"/>
                </a:solidFill>
              </a:rPr>
              <a:t>4489 новоoболелих жена</a:t>
            </a:r>
          </a:p>
          <a:p>
            <a:pPr>
              <a:defRPr/>
            </a:pPr>
            <a:r>
              <a:rPr lang="ru-RU" sz="6500" dirty="0">
                <a:solidFill>
                  <a:schemeClr val="bg1"/>
                </a:solidFill>
              </a:rPr>
              <a:t>1646 умрлих жена</a:t>
            </a:r>
          </a:p>
          <a:p>
            <a:pPr marL="0" indent="0">
              <a:buNone/>
              <a:defRPr/>
            </a:pPr>
            <a:endParaRPr lang="sr-Cyrl-RS" sz="3600" dirty="0" smtClean="0"/>
          </a:p>
          <a:p>
            <a:pPr>
              <a:defRPr/>
            </a:pPr>
            <a:endParaRPr lang="sr-Cyrl-RS" sz="3600" dirty="0" smtClean="0"/>
          </a:p>
          <a:p>
            <a:pPr>
              <a:defRPr/>
            </a:pPr>
            <a:endParaRPr lang="sr-Cyrl-RS" sz="360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sr-Cyrl-RS" sz="105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sr-Latn-RS" sz="105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sr-Latn-RS" sz="105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sr-Latn-RS" sz="105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sr-Cyrl-RS" sz="105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sr-Cyrl-RS" sz="105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sr-Cyrl-RS" sz="105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sr-Cyrl-RS" sz="1300" dirty="0" smtClean="0">
              <a:solidFill>
                <a:schemeClr val="tx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sr-Cyrl-RS" sz="1300" dirty="0" smtClean="0">
              <a:solidFill>
                <a:schemeClr val="tx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sr-Cyrl-RS" sz="1300" dirty="0" smtClean="0">
                <a:solidFill>
                  <a:schemeClr val="tx1"/>
                </a:solidFill>
              </a:rPr>
              <a:t>Извор: Институт за јавно здравље Србије „Др Милан Јовановић Батут“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Cyrl-RS" sz="36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Cyrl-RS" sz="3600" dirty="0" smtClean="0"/>
          </a:p>
          <a:p>
            <a:pPr>
              <a:defRPr/>
            </a:pPr>
            <a:endParaRPr lang="sr-Cyrl-RS" sz="360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sr-Cyrl-RS" sz="90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sr-Cyrl-RS" sz="90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sr-Cyrl-RS" sz="90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sr-Cyrl-RS" sz="90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sr-Cyrl-RS" sz="900" dirty="0" smtClean="0"/>
          </a:p>
          <a:p>
            <a:pPr>
              <a:defRPr/>
            </a:pP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11829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sr-Cyrl-RS" altLang="en-US" sz="4400" dirty="0" smtClean="0"/>
              <a:t>У Београду…202</a:t>
            </a:r>
            <a:r>
              <a:rPr lang="sr-Cyrl-RS" altLang="en-US" sz="4400" dirty="0"/>
              <a:t>3</a:t>
            </a:r>
            <a:r>
              <a:rPr lang="sr-Cyrl-RS" altLang="en-US" sz="4400" dirty="0" smtClean="0"/>
              <a:t>.</a:t>
            </a:r>
            <a:endParaRPr lang="es-ES" altLang="en-US" sz="44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6423" y="2029402"/>
            <a:ext cx="8628186" cy="44640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sr-Cyrl-RS" dirty="0" smtClean="0"/>
          </a:p>
          <a:p>
            <a:pPr eaLnBrk="1" hangingPunct="1">
              <a:defRPr/>
            </a:pPr>
            <a:endParaRPr lang="sr-Cyrl-RS" sz="900" dirty="0"/>
          </a:p>
          <a:p>
            <a:pPr>
              <a:defRPr/>
            </a:pPr>
            <a:r>
              <a:rPr lang="ru-RU" sz="4000" dirty="0"/>
              <a:t>568 жена је новооболело </a:t>
            </a:r>
          </a:p>
          <a:p>
            <a:pPr>
              <a:defRPr/>
            </a:pPr>
            <a:r>
              <a:rPr lang="ru-RU" sz="4000" dirty="0"/>
              <a:t>529 женa је умрло</a:t>
            </a:r>
          </a:p>
          <a:p>
            <a:pPr marL="0" indent="0">
              <a:buNone/>
              <a:defRPr/>
            </a:pPr>
            <a:endParaRPr lang="en-US" dirty="0" smtClean="0"/>
          </a:p>
        </p:txBody>
      </p:sp>
      <p:pic>
        <p:nvPicPr>
          <p:cNvPr id="819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115" y="130629"/>
            <a:ext cx="3570686" cy="252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39898" y="6080659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RS" sz="900" dirty="0">
                <a:solidFill>
                  <a:schemeClr val="bg1"/>
                </a:solidFill>
              </a:rPr>
              <a:t>Извор: Регистар за рак Градски завод за јавно здравље Београд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1450" y="5280507"/>
            <a:ext cx="1944793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5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sr-Cyrl-RS" dirty="0">
                <a:latin typeface="+mn-lt"/>
              </a:rPr>
              <a:t>Ф</a:t>
            </a:r>
            <a:r>
              <a:rPr lang="sr-Cyrl-RS" dirty="0" smtClean="0">
                <a:latin typeface="+mn-lt"/>
              </a:rPr>
              <a:t>АКТОРИ РИЗИКА</a:t>
            </a:r>
            <a:endParaRPr lang="es-ES" dirty="0" smtClean="0">
              <a:latin typeface="+mn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2614" y="1557339"/>
            <a:ext cx="9771186" cy="49672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dirty="0"/>
              <a:t>Наслеђе (оболео неко од ближих женских сродника – мајка, сестра)</a:t>
            </a:r>
          </a:p>
          <a:p>
            <a:pPr eaLnBrk="1" hangingPunct="1">
              <a:defRPr/>
            </a:pPr>
            <a:r>
              <a:rPr lang="ru-RU" sz="2400" dirty="0"/>
              <a:t>Бенигне промене дојке (атипична хиперплазија)</a:t>
            </a:r>
          </a:p>
          <a:p>
            <a:pPr eaLnBrk="1" hangingPunct="1">
              <a:defRPr/>
            </a:pPr>
            <a:r>
              <a:rPr lang="ru-RU" sz="2400" dirty="0"/>
              <a:t>Рана прва менструација (пре 12. године)</a:t>
            </a:r>
          </a:p>
          <a:p>
            <a:pPr eaLnBrk="1" hangingPunct="1">
              <a:defRPr/>
            </a:pPr>
            <a:r>
              <a:rPr lang="ru-RU" sz="2400" dirty="0"/>
              <a:t>Касни први порођај (после 30. године живота)</a:t>
            </a:r>
          </a:p>
          <a:p>
            <a:pPr eaLnBrk="1" hangingPunct="1">
              <a:defRPr/>
            </a:pPr>
            <a:r>
              <a:rPr lang="ru-RU" sz="2400" dirty="0"/>
              <a:t>Жене које нису рађале и/или нису дојиле</a:t>
            </a:r>
          </a:p>
          <a:p>
            <a:pPr eaLnBrk="1" hangingPunct="1">
              <a:defRPr/>
            </a:pPr>
            <a:r>
              <a:rPr lang="ru-RU" sz="2400" dirty="0"/>
              <a:t>Касна менопауза (после 50. године)</a:t>
            </a:r>
          </a:p>
          <a:p>
            <a:pPr eaLnBrk="1" hangingPunct="1">
              <a:defRPr/>
            </a:pPr>
            <a:r>
              <a:rPr lang="ru-RU" sz="2400" dirty="0"/>
              <a:t>Нездрав начин живота</a:t>
            </a:r>
          </a:p>
          <a:p>
            <a:pPr marL="0" indent="0">
              <a:buNone/>
              <a:defRPr/>
            </a:pPr>
            <a:r>
              <a:rPr lang="ru-RU" sz="2000" dirty="0"/>
              <a:t>                     -пушење</a:t>
            </a:r>
          </a:p>
          <a:p>
            <a:pPr marL="0" indent="0">
              <a:buNone/>
              <a:defRPr/>
            </a:pPr>
            <a:r>
              <a:rPr lang="ru-RU" sz="2000" dirty="0"/>
              <a:t>                     -недостатак физичке активности</a:t>
            </a:r>
          </a:p>
          <a:p>
            <a:pPr marL="0" indent="0">
              <a:buNone/>
              <a:defRPr/>
            </a:pPr>
            <a:r>
              <a:rPr lang="ru-RU" sz="2000" dirty="0"/>
              <a:t>                     -начин исхране, гојазност</a:t>
            </a:r>
          </a:p>
          <a:p>
            <a:pPr marL="0" indent="0">
              <a:buNone/>
              <a:defRPr/>
            </a:pPr>
            <a:r>
              <a:rPr lang="ru-RU" sz="2000" dirty="0"/>
              <a:t>                     -конзумирање алкохола</a:t>
            </a:r>
            <a:endParaRPr lang="es-ES" sz="2000" dirty="0"/>
          </a:p>
        </p:txBody>
      </p:sp>
      <p:pic>
        <p:nvPicPr>
          <p:cNvPr id="92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749" y="5343525"/>
            <a:ext cx="19494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84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672</Words>
  <Application>Microsoft Office PowerPoint</Application>
  <PresentationFormat>Widescreen</PresentationFormat>
  <Paragraphs>190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РАК ДОЈКЕ</vt:lpstr>
      <vt:lpstr>Неки од знакова рака дојке…</vt:lpstr>
      <vt:lpstr>У свету…2022.</vt:lpstr>
      <vt:lpstr>Глобално гледано...</vt:lpstr>
      <vt:lpstr>У Европи…2022.</vt:lpstr>
      <vt:lpstr>У Србији…2022.</vt:lpstr>
      <vt:lpstr>У Београду…2023.</vt:lpstr>
      <vt:lpstr>ФАКТОРИ РИЗИКА</vt:lpstr>
      <vt:lpstr>ИМАЈТЕ НА УМУ ДА…</vt:lpstr>
      <vt:lpstr>МИСЛИТЕ НА ВРЕМЕ…</vt:lpstr>
      <vt:lpstr>Шта је „организовани скрининг“?</vt:lpstr>
      <vt:lpstr>Скрининг на рак дојке у Србији</vt:lpstr>
      <vt:lpstr>Зашто је важно и непоходно рано откривање рака дојке?</vt:lpstr>
      <vt:lpstr>Будите одговорне према себи!</vt:lpstr>
      <vt:lpstr>PowerPoint Presentation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Zoran Miric</dc:creator>
  <cp:lastModifiedBy>Aleksandra Andric</cp:lastModifiedBy>
  <cp:revision>16</cp:revision>
  <dcterms:created xsi:type="dcterms:W3CDTF">2022-01-21T07:17:49Z</dcterms:created>
  <dcterms:modified xsi:type="dcterms:W3CDTF">2025-03-04T09:19:19Z</dcterms:modified>
</cp:coreProperties>
</file>